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512"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Diapositiva titolo">
    <p:bg>
      <p:bgPr>
        <a:solidFill>
          <a:schemeClr val="bg2"/>
        </a:solidFill>
        <a:effectLst/>
      </p:bgPr>
    </p:bg>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915128" y="1788454"/>
            <a:ext cx="8361229" cy="2098226"/>
          </a:xfrm>
        </p:spPr>
        <p:txBody>
          <a:bodyPr anchor="b">
            <a:noAutofit/>
          </a:bodyPr>
          <a:lstStyle>
            <a:lvl1pPr algn="ctr">
              <a:defRPr sz="7200" cap="all">
                <a:solidFill>
                  <a:schemeClr val="tx2">
                    <a:lumMod val="10000"/>
                  </a:schemeClr>
                </a:solidFill>
              </a:defRPr>
            </a:lvl1pPr>
          </a:lstStyle>
          <a:p>
            <a:pPr>
              <a:defRPr/>
            </a:pPr>
            <a:r>
              <a:rPr lang="it-IT"/>
              <a:t>Fare clic per modificare lo stile del titolo dello schema</a:t>
            </a:r>
            <a:endParaRPr lang="en-US"/>
          </a:p>
        </p:txBody>
      </p:sp>
      <p:sp>
        <p:nvSpPr>
          <p:cNvPr id="3" name="Subtitle 2"/>
          <p:cNvSpPr>
            <a:spLocks noGrp="1"/>
          </p:cNvSpPr>
          <p:nvPr>
            <p:ph type="subTitle" idx="1"/>
          </p:nvPr>
        </p:nvSpPr>
        <p:spPr bwMode="auto">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it-IT"/>
              <a:t>Fare clic per modificare lo stile del sottotitolo dello schema</a:t>
            </a:r>
            <a:endParaRPr lang="en-US"/>
          </a:p>
        </p:txBody>
      </p:sp>
      <p:sp>
        <p:nvSpPr>
          <p:cNvPr id="4" name="Date Placeholder 3"/>
          <p:cNvSpPr>
            <a:spLocks noGrp="1"/>
          </p:cNvSpPr>
          <p:nvPr>
            <p:ph type="dt" sz="half" idx="10"/>
          </p:nvPr>
        </p:nvSpPr>
        <p:spPr bwMode="auto">
          <a:xfrm>
            <a:off x="752858" y="6453386"/>
            <a:ext cx="1607944" cy="404614"/>
          </a:xfrm>
        </p:spPr>
        <p:txBody>
          <a:bodyPr/>
          <a:lstStyle>
            <a:lvl1pPr>
              <a:defRPr>
                <a:solidFill>
                  <a:schemeClr val="tx2"/>
                </a:solidFill>
              </a:defRPr>
            </a:lvl1pPr>
          </a:lstStyle>
          <a:p>
            <a:pPr>
              <a:defRPr/>
            </a:pPr>
            <a:fld id="{0A150547-6AF1-4452-AEE1-CB9CBC25738C}" type="datetimeFigureOut">
              <a:rPr lang="it-IT"/>
              <a:t>02/02/2022</a:t>
            </a:fld>
            <a:endParaRPr lang="it-IT"/>
          </a:p>
        </p:txBody>
      </p:sp>
      <p:sp>
        <p:nvSpPr>
          <p:cNvPr id="5" name="Footer Placeholder 4"/>
          <p:cNvSpPr>
            <a:spLocks noGrp="1"/>
          </p:cNvSpPr>
          <p:nvPr>
            <p:ph type="ftr" sz="quarter" idx="11"/>
          </p:nvPr>
        </p:nvSpPr>
        <p:spPr bwMode="auto">
          <a:xfrm>
            <a:off x="2584054" y="6453386"/>
            <a:ext cx="7023377" cy="404614"/>
          </a:xfrm>
        </p:spPr>
        <p:txBody>
          <a:bodyPr/>
          <a:lstStyle>
            <a:lvl1pPr algn="ctr">
              <a:defRPr>
                <a:solidFill>
                  <a:schemeClr val="tx2"/>
                </a:solidFill>
              </a:defRPr>
            </a:lvl1pPr>
          </a:lstStyle>
          <a:p>
            <a:pPr>
              <a:defRPr/>
            </a:pPr>
            <a:endParaRPr lang="it-IT"/>
          </a:p>
        </p:txBody>
      </p:sp>
      <p:sp>
        <p:nvSpPr>
          <p:cNvPr id="6" name="Slide Number Placeholder 5"/>
          <p:cNvSpPr>
            <a:spLocks noGrp="1"/>
          </p:cNvSpPr>
          <p:nvPr>
            <p:ph type="sldNum" sz="quarter" idx="12"/>
          </p:nvPr>
        </p:nvSpPr>
        <p:spPr bwMode="auto">
          <a:xfrm>
            <a:off x="9830683" y="6453386"/>
            <a:ext cx="1596292" cy="404614"/>
          </a:xfrm>
          <a:prstGeom prst="rect">
            <a:avLst/>
          </a:prstGeom>
        </p:spPr>
        <p:txBody>
          <a:bodyPr/>
          <a:lstStyle>
            <a:lvl1pPr>
              <a:defRPr>
                <a:solidFill>
                  <a:schemeClr val="tx2"/>
                </a:solidFill>
              </a:defRPr>
            </a:lvl1pPr>
          </a:lstStyle>
          <a:p>
            <a:pPr>
              <a:defRPr/>
            </a:pPr>
            <a:fld id="{4E0D2331-F92B-4E4F-8962-9A6A8C889751}" type="slidenum">
              <a:rPr lang="it-IT"/>
              <a:t>‹#›</a:t>
            </a:fld>
            <a:endParaRPr lang="it-IT"/>
          </a:p>
        </p:txBody>
      </p:sp>
      <p:grpSp>
        <p:nvGrpSpPr>
          <p:cNvPr id="7" name="Group 6"/>
          <p:cNvGrpSpPr/>
          <p:nvPr/>
        </p:nvGrpSpPr>
        <p:grpSpPr bwMode="auto">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olo e testo vertica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it-IT"/>
              <a:t>Fare clic per modificare lo stile del titolo dello schema</a:t>
            </a:r>
            <a:endParaRPr lang="en-US"/>
          </a:p>
        </p:txBody>
      </p:sp>
      <p:sp>
        <p:nvSpPr>
          <p:cNvPr id="3" name="Vertical Text Placeholder 2"/>
          <p:cNvSpPr>
            <a:spLocks noGrp="1"/>
          </p:cNvSpPr>
          <p:nvPr>
            <p:ph type="body" orient="vert" idx="1"/>
          </p:nvPr>
        </p:nvSpPr>
        <p:spPr bwMode="auto">
          <a:xfrm>
            <a:off x="1371600" y="2295525"/>
            <a:ext cx="9601200" cy="3571875"/>
          </a:xfrm>
        </p:spPr>
        <p:txBody>
          <a:bodyPr vert="eaVert"/>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Date Placeholder 3"/>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5" name="Footer Placeholder 4"/>
          <p:cNvSpPr>
            <a:spLocks noGrp="1"/>
          </p:cNvSpPr>
          <p:nvPr>
            <p:ph type="ftr" sz="quarter" idx="11"/>
          </p:nvPr>
        </p:nvSpPr>
        <p:spPr bwMode="auto"/>
        <p:txBody>
          <a:bodyPr/>
          <a:lstStyle/>
          <a:p>
            <a:pPr>
              <a:defRPr/>
            </a:pPr>
            <a:endParaRPr lang="it-IT"/>
          </a:p>
        </p:txBody>
      </p:sp>
      <p:sp>
        <p:nvSpPr>
          <p:cNvPr id="6" name="Slide Number Placeholder 5"/>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1_Titolo e testo vertical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9596561" y="624156"/>
            <a:ext cx="1565766" cy="5243244"/>
          </a:xfrm>
        </p:spPr>
        <p:txBody>
          <a:bodyPr vert="eaVert"/>
          <a:lstStyle/>
          <a:p>
            <a:pPr>
              <a:defRPr/>
            </a:pPr>
            <a:r>
              <a:rPr lang="it-IT"/>
              <a:t>Fare clic per modificare lo stile del titolo dello schema</a:t>
            </a:r>
            <a:endParaRPr lang="en-US"/>
          </a:p>
        </p:txBody>
      </p:sp>
      <p:sp>
        <p:nvSpPr>
          <p:cNvPr id="3" name="Vertical Text Placeholder 2"/>
          <p:cNvSpPr>
            <a:spLocks noGrp="1"/>
          </p:cNvSpPr>
          <p:nvPr>
            <p:ph type="body" orient="vert" idx="1"/>
          </p:nvPr>
        </p:nvSpPr>
        <p:spPr bwMode="auto">
          <a:xfrm>
            <a:off x="1371600" y="624156"/>
            <a:ext cx="8179641" cy="5243244"/>
          </a:xfrm>
        </p:spPr>
        <p:txBody>
          <a:bodyPr vert="eaVert"/>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Date Placeholder 3"/>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5" name="Footer Placeholder 4"/>
          <p:cNvSpPr>
            <a:spLocks noGrp="1"/>
          </p:cNvSpPr>
          <p:nvPr>
            <p:ph type="ftr" sz="quarter" idx="11"/>
          </p:nvPr>
        </p:nvSpPr>
        <p:spPr bwMode="auto"/>
        <p:txBody>
          <a:bodyPr/>
          <a:lstStyle/>
          <a:p>
            <a:pPr>
              <a:defRPr/>
            </a:pPr>
            <a:endParaRPr lang="it-IT"/>
          </a:p>
        </p:txBody>
      </p:sp>
      <p:sp>
        <p:nvSpPr>
          <p:cNvPr id="6" name="Slide Number Placeholder 5"/>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olo e contenuto">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it-IT"/>
              <a:t>Fare clic per modificare lo stile del titolo dello schema</a:t>
            </a:r>
            <a:endParaRPr lang="en-US"/>
          </a:p>
        </p:txBody>
      </p:sp>
      <p:sp>
        <p:nvSpPr>
          <p:cNvPr id="3" name="Content Placeholder 2"/>
          <p:cNvSpPr>
            <a:spLocks noGrp="1"/>
          </p:cNvSpPr>
          <p:nvPr>
            <p:ph idx="1"/>
          </p:nvPr>
        </p:nvSpPr>
        <p:spPr bwMode="auto"/>
        <p:txBody>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Date Placeholder 3"/>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5" name="Footer Placeholder 4"/>
          <p:cNvSpPr>
            <a:spLocks noGrp="1"/>
          </p:cNvSpPr>
          <p:nvPr>
            <p:ph type="ftr" sz="quarter" idx="11"/>
          </p:nvPr>
        </p:nvSpPr>
        <p:spPr bwMode="auto"/>
        <p:txBody>
          <a:bodyPr/>
          <a:lstStyle/>
          <a:p>
            <a:pPr>
              <a:defRPr/>
            </a:pPr>
            <a:endParaRPr lang="it-IT"/>
          </a:p>
        </p:txBody>
      </p:sp>
      <p:sp>
        <p:nvSpPr>
          <p:cNvPr id="6" name="Slide Number Placeholder 5"/>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type="secHead" preserve="1" userDrawn="1">
  <p:cSld name="Intestazione sezione">
    <p:bg>
      <p:bgRef idx="1001">
        <a:schemeClr val="bg2"/>
      </p:bgRef>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65025" y="1301360"/>
            <a:ext cx="9612971" cy="2852737"/>
          </a:xfrm>
        </p:spPr>
        <p:txBody>
          <a:bodyPr anchor="b">
            <a:normAutofit/>
          </a:bodyPr>
          <a:lstStyle>
            <a:lvl1pPr algn="r">
              <a:defRPr sz="7200" cap="all">
                <a:solidFill>
                  <a:schemeClr val="tx2">
                    <a:lumMod val="10000"/>
                  </a:schemeClr>
                </a:solidFill>
              </a:defRPr>
            </a:lvl1pPr>
          </a:lstStyle>
          <a:p>
            <a:pPr>
              <a:defRPr/>
            </a:pPr>
            <a:r>
              <a:rPr lang="it-IT"/>
              <a:t>Fare clic per modificare lo stile del titolo dello schema</a:t>
            </a:r>
            <a:endParaRPr lang="en-US"/>
          </a:p>
        </p:txBody>
      </p:sp>
      <p:sp>
        <p:nvSpPr>
          <p:cNvPr id="3" name="Text Placeholder 2"/>
          <p:cNvSpPr>
            <a:spLocks noGrp="1"/>
          </p:cNvSpPr>
          <p:nvPr>
            <p:ph type="body" idx="1"/>
          </p:nvPr>
        </p:nvSpPr>
        <p:spPr bwMode="auto">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it-IT"/>
              <a:t>Fare clic per modificare gli stili del testo dello schema</a:t>
            </a:r>
            <a:endParaRPr/>
          </a:p>
        </p:txBody>
      </p:sp>
      <p:sp>
        <p:nvSpPr>
          <p:cNvPr id="4" name="Date Placeholder 3"/>
          <p:cNvSpPr>
            <a:spLocks noGrp="1"/>
          </p:cNvSpPr>
          <p:nvPr>
            <p:ph type="dt" sz="half" idx="10"/>
          </p:nvPr>
        </p:nvSpPr>
        <p:spPr bwMode="auto">
          <a:xfrm>
            <a:off x="738908" y="6453386"/>
            <a:ext cx="1622409" cy="404614"/>
          </a:xfrm>
        </p:spPr>
        <p:txBody>
          <a:bodyPr/>
          <a:lstStyle>
            <a:lvl1pPr>
              <a:defRPr>
                <a:solidFill>
                  <a:schemeClr val="tx2"/>
                </a:solidFill>
              </a:defRPr>
            </a:lvl1pPr>
          </a:lstStyle>
          <a:p>
            <a:pPr>
              <a:defRPr/>
            </a:pPr>
            <a:fld id="{0A150547-6AF1-4452-AEE1-CB9CBC25738C}" type="datetimeFigureOut">
              <a:rPr lang="it-IT"/>
              <a:t>02/02/2022</a:t>
            </a:fld>
            <a:endParaRPr lang="it-IT"/>
          </a:p>
        </p:txBody>
      </p:sp>
      <p:sp>
        <p:nvSpPr>
          <p:cNvPr id="5" name="Footer Placeholder 4"/>
          <p:cNvSpPr>
            <a:spLocks noGrp="1"/>
          </p:cNvSpPr>
          <p:nvPr>
            <p:ph type="ftr" sz="quarter" idx="11"/>
          </p:nvPr>
        </p:nvSpPr>
        <p:spPr bwMode="auto">
          <a:xfrm>
            <a:off x="2584312" y="6453386"/>
            <a:ext cx="7023377" cy="404614"/>
          </a:xfrm>
        </p:spPr>
        <p:txBody>
          <a:bodyPr/>
          <a:lstStyle>
            <a:lvl1pPr algn="ctr">
              <a:defRPr>
                <a:solidFill>
                  <a:schemeClr val="tx2"/>
                </a:solidFill>
              </a:defRPr>
            </a:lvl1pPr>
          </a:lstStyle>
          <a:p>
            <a:pPr>
              <a:defRPr/>
            </a:pPr>
            <a:endParaRPr lang="it-IT"/>
          </a:p>
        </p:txBody>
      </p:sp>
      <p:sp>
        <p:nvSpPr>
          <p:cNvPr id="6" name="Slide Number Placeholder 5"/>
          <p:cNvSpPr>
            <a:spLocks noGrp="1"/>
          </p:cNvSpPr>
          <p:nvPr>
            <p:ph type="sldNum" sz="quarter" idx="12"/>
          </p:nvPr>
        </p:nvSpPr>
        <p:spPr bwMode="auto">
          <a:xfrm>
            <a:off x="9830683" y="6453386"/>
            <a:ext cx="1596292" cy="404614"/>
          </a:xfrm>
          <a:prstGeom prst="rect">
            <a:avLst/>
          </a:prstGeom>
        </p:spPr>
        <p:txBody>
          <a:bodyPr/>
          <a:lstStyle>
            <a:lvl1pPr>
              <a:defRPr>
                <a:solidFill>
                  <a:schemeClr val="tx2"/>
                </a:solidFill>
              </a:defRPr>
            </a:lvl1pPr>
          </a:lstStyle>
          <a:p>
            <a:pPr>
              <a:defRPr/>
            </a:pPr>
            <a:fld id="{4E0D2331-F92B-4E4F-8962-9A6A8C889751}" type="slidenum">
              <a:rPr lang="it-IT"/>
              <a:t>‹#›</a:t>
            </a:fld>
            <a:endParaRPr lang="it-IT"/>
          </a:p>
        </p:txBody>
      </p:sp>
      <p:sp>
        <p:nvSpPr>
          <p:cNvPr id="7" name="Freeform 6" title="Crop Mark"/>
          <p:cNvSpPr/>
          <p:nvPr/>
        </p:nvSpPr>
        <p:spPr bwMode="auto">
          <a:xfrm>
            <a:off x="8151962" y="1685652"/>
            <a:ext cx="3275013" cy="4408488"/>
          </a:xfrm>
          <a:custGeom>
            <a:avLst/>
            <a:gdLst/>
            <a:ahLst/>
            <a:cxnLst/>
            <a:rect l="0" t="0"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Due contenuti">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solidFill>
                  <a:schemeClr val="tx2"/>
                </a:solidFill>
              </a:defRPr>
            </a:lvl1pPr>
          </a:lstStyle>
          <a:p>
            <a:pPr>
              <a:defRPr/>
            </a:pPr>
            <a:r>
              <a:rPr lang="it-IT"/>
              <a:t>Fare clic per modificare lo stile del titolo dello schema</a:t>
            </a:r>
            <a:endParaRPr lang="en-US"/>
          </a:p>
        </p:txBody>
      </p:sp>
      <p:sp>
        <p:nvSpPr>
          <p:cNvPr id="3" name="Content Placeholder 2"/>
          <p:cNvSpPr>
            <a:spLocks noGrp="1"/>
          </p:cNvSpPr>
          <p:nvPr>
            <p:ph sz="half" idx="1"/>
          </p:nvPr>
        </p:nvSpPr>
        <p:spPr bwMode="auto">
          <a:xfrm>
            <a:off x="1371600"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Content Placeholder 3"/>
          <p:cNvSpPr>
            <a:spLocks noGrp="1"/>
          </p:cNvSpPr>
          <p:nvPr>
            <p:ph sz="half" idx="2"/>
          </p:nvPr>
        </p:nvSpPr>
        <p:spPr bwMode="auto">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5" name="Date Placeholder 4"/>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6" name="Footer Placeholder 5"/>
          <p:cNvSpPr>
            <a:spLocks noGrp="1"/>
          </p:cNvSpPr>
          <p:nvPr>
            <p:ph type="ftr" sz="quarter" idx="11"/>
          </p:nvPr>
        </p:nvSpPr>
        <p:spPr bwMode="auto"/>
        <p:txBody>
          <a:bodyPr/>
          <a:lstStyle/>
          <a:p>
            <a:pPr>
              <a:defRPr/>
            </a:pPr>
            <a:endParaRPr lang="it-IT"/>
          </a:p>
        </p:txBody>
      </p:sp>
      <p:sp>
        <p:nvSpPr>
          <p:cNvPr id="7" name="Slide Number Placeholder 6"/>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nfronto">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1485900"/>
          </a:xfrm>
        </p:spPr>
        <p:txBody>
          <a:bodyPr/>
          <a:lstStyle>
            <a:lvl1pPr>
              <a:defRPr>
                <a:solidFill>
                  <a:schemeClr val="tx2"/>
                </a:solidFill>
              </a:defRPr>
            </a:lvl1pPr>
          </a:lstStyle>
          <a:p>
            <a:pPr>
              <a:defRPr/>
            </a:pPr>
            <a:r>
              <a:rPr lang="it-IT"/>
              <a:t>Fare clic per modificare lo stile del titolo dello schema</a:t>
            </a:r>
            <a:endParaRPr lang="en-US"/>
          </a:p>
        </p:txBody>
      </p:sp>
      <p:sp>
        <p:nvSpPr>
          <p:cNvPr id="3" name="Text Placeholder 2"/>
          <p:cNvSpPr>
            <a:spLocks noGrp="1"/>
          </p:cNvSpPr>
          <p:nvPr>
            <p:ph type="body" idx="1"/>
          </p:nvPr>
        </p:nvSpPr>
        <p:spPr bwMode="auto">
          <a:xfrm>
            <a:off x="1371600" y="2340864"/>
            <a:ext cx="4443984" cy="823912"/>
          </a:xfrm>
        </p:spPr>
        <p:txBody>
          <a:bodyPr anchor="b">
            <a:noAutofit/>
          </a:bodyPr>
          <a:lstStyle>
            <a:lvl1pPr marL="0" indent="0">
              <a:lnSpc>
                <a:spcPct val="84000"/>
              </a:lnSpc>
              <a:spcBef>
                <a:spcPts val="0"/>
              </a:spcBef>
              <a:spcAft>
                <a:spcPts val="0"/>
              </a:spcAft>
              <a:buNone/>
              <a:defRPr sz="3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it-IT"/>
              <a:t>Fare clic per modificare gli stili del testo dello schema</a:t>
            </a:r>
            <a:endParaRPr/>
          </a:p>
        </p:txBody>
      </p:sp>
      <p:sp>
        <p:nvSpPr>
          <p:cNvPr id="4" name="Content Placeholder 3"/>
          <p:cNvSpPr>
            <a:spLocks noGrp="1"/>
          </p:cNvSpPr>
          <p:nvPr>
            <p:ph sz="half" idx="2"/>
          </p:nvPr>
        </p:nvSpPr>
        <p:spPr bwMode="auto">
          <a:xfrm>
            <a:off x="1371600" y="3305206"/>
            <a:ext cx="4443984" cy="256219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5" name="Text Placeholder 4"/>
          <p:cNvSpPr>
            <a:spLocks noGrp="1"/>
          </p:cNvSpPr>
          <p:nvPr>
            <p:ph type="body" sz="quarter" idx="3"/>
          </p:nvPr>
        </p:nvSpPr>
        <p:spPr bwMode="auto">
          <a:xfrm>
            <a:off x="6525014" y="2340864"/>
            <a:ext cx="4443984" cy="823912"/>
          </a:xfrm>
        </p:spPr>
        <p:txBody>
          <a:bodyPr anchor="b">
            <a:noAutofit/>
          </a:bodyPr>
          <a:lstStyle>
            <a:lvl1pPr marL="0" indent="0">
              <a:lnSpc>
                <a:spcPct val="84000"/>
              </a:lnSpc>
              <a:spcBef>
                <a:spcPts val="0"/>
              </a:spcBef>
              <a:spcAft>
                <a:spcPts val="0"/>
              </a:spcAft>
              <a:buNone/>
              <a:defRPr sz="3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it-IT"/>
              <a:t>Fare clic per modificare gli stili del testo dello schema</a:t>
            </a:r>
            <a:endParaRPr/>
          </a:p>
        </p:txBody>
      </p:sp>
      <p:sp>
        <p:nvSpPr>
          <p:cNvPr id="6" name="Content Placeholder 5"/>
          <p:cNvSpPr>
            <a:spLocks noGrp="1"/>
          </p:cNvSpPr>
          <p:nvPr>
            <p:ph sz="quarter" idx="4"/>
          </p:nvPr>
        </p:nvSpPr>
        <p:spPr bwMode="auto">
          <a:xfrm>
            <a:off x="6525014" y="3305206"/>
            <a:ext cx="4443984" cy="256219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7" name="Date Placeholder 6"/>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8" name="Footer Placeholder 7"/>
          <p:cNvSpPr>
            <a:spLocks noGrp="1"/>
          </p:cNvSpPr>
          <p:nvPr>
            <p:ph type="ftr" sz="quarter" idx="11"/>
          </p:nvPr>
        </p:nvSpPr>
        <p:spPr bwMode="auto"/>
        <p:txBody>
          <a:bodyPr/>
          <a:lstStyle/>
          <a:p>
            <a:pPr>
              <a:defRPr/>
            </a:pPr>
            <a:endParaRPr lang="it-IT"/>
          </a:p>
        </p:txBody>
      </p:sp>
      <p:sp>
        <p:nvSpPr>
          <p:cNvPr id="9" name="Slide Number Placeholder 8"/>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Solo titolo">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it-IT"/>
              <a:t>Fare clic per modificare lo stile del titolo dello schema</a:t>
            </a:r>
            <a:endParaRPr lang="en-US"/>
          </a:p>
        </p:txBody>
      </p:sp>
      <p:sp>
        <p:nvSpPr>
          <p:cNvPr id="3" name="Date Placeholder 2"/>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4" name="Footer Placeholder 3"/>
          <p:cNvSpPr>
            <a:spLocks noGrp="1"/>
          </p:cNvSpPr>
          <p:nvPr>
            <p:ph type="ftr" sz="quarter" idx="11"/>
          </p:nvPr>
        </p:nvSpPr>
        <p:spPr bwMode="auto"/>
        <p:txBody>
          <a:bodyPr/>
          <a:lstStyle/>
          <a:p>
            <a:pPr>
              <a:defRPr/>
            </a:pPr>
            <a:endParaRPr lang="it-IT"/>
          </a:p>
        </p:txBody>
      </p:sp>
      <p:sp>
        <p:nvSpPr>
          <p:cNvPr id="5" name="Slide Number Placeholder 4"/>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Vuota">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0A150547-6AF1-4452-AEE1-CB9CBC25738C}" type="datetimeFigureOut">
              <a:rPr lang="it-IT"/>
              <a:t>02/02/2022</a:t>
            </a:fld>
            <a:endParaRPr lang="it-IT"/>
          </a:p>
        </p:txBody>
      </p:sp>
      <p:sp>
        <p:nvSpPr>
          <p:cNvPr id="3" name="Footer Placeholder 2"/>
          <p:cNvSpPr>
            <a:spLocks noGrp="1"/>
          </p:cNvSpPr>
          <p:nvPr>
            <p:ph type="ftr" sz="quarter" idx="11"/>
          </p:nvPr>
        </p:nvSpPr>
        <p:spPr bwMode="auto"/>
        <p:txBody>
          <a:bodyPr/>
          <a:lstStyle/>
          <a:p>
            <a:pPr>
              <a:defRPr/>
            </a:pPr>
            <a:endParaRPr lang="it-IT"/>
          </a:p>
        </p:txBody>
      </p:sp>
      <p:sp>
        <p:nvSpPr>
          <p:cNvPr id="4" name="Slide Number Placeholder 3"/>
          <p:cNvSpPr>
            <a:spLocks noGrp="1"/>
          </p:cNvSpPr>
          <p:nvPr>
            <p:ph type="sldNum" sz="quarter" idx="12"/>
          </p:nvPr>
        </p:nvSpPr>
        <p:spPr bwMode="auto">
          <a:xfrm>
            <a:off x="9472736" y="6453386"/>
            <a:ext cx="1596292" cy="404614"/>
          </a:xfrm>
          <a:prstGeom prst="rect">
            <a:avLst/>
          </a:prstGeom>
        </p:spPr>
        <p:txBody>
          <a:bodyPr/>
          <a:lstStyle/>
          <a:p>
            <a:pPr>
              <a:defRPr/>
            </a:pPr>
            <a:fld id="{4E0D2331-F92B-4E4F-8962-9A6A8C889751}" type="slidenum">
              <a:rPr lang="it-IT"/>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type="objTx" preserve="1" userDrawn="1">
  <p:cSld name="Contenuto con didascalia">
    <p:spTree>
      <p:nvGrpSpPr>
        <p:cNvPr id="1" name=""/>
        <p:cNvGrpSpPr/>
        <p:nvPr/>
      </p:nvGrpSpPr>
      <p:grpSpPr bwMode="auto">
        <a:xfrm>
          <a:off x="0" y="0"/>
          <a:ext cx="0" cy="0"/>
          <a:chOff x="0" y="0"/>
          <a:chExt cx="0" cy="0"/>
        </a:xfrm>
      </p:grpSpPr>
      <p:sp>
        <p:nvSpPr>
          <p:cNvPr id="8" name="Rectangle 7" title="Background Shape"/>
          <p:cNvSpPr/>
          <p:nvPr/>
        </p:nvSpPr>
        <p:spPr bwMode="auto">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723900" y="685800"/>
            <a:ext cx="3855720" cy="2157884"/>
          </a:xfrm>
        </p:spPr>
        <p:txBody>
          <a:bodyPr anchor="t">
            <a:noAutofit/>
          </a:bodyPr>
          <a:lstStyle>
            <a:lvl1pPr>
              <a:lnSpc>
                <a:spcPct val="84000"/>
              </a:lnSpc>
              <a:defRPr sz="4800">
                <a:solidFill>
                  <a:schemeClr val="tx2"/>
                </a:solidFill>
              </a:defRPr>
            </a:lvl1pPr>
          </a:lstStyle>
          <a:p>
            <a:pPr>
              <a:defRPr/>
            </a:pPr>
            <a:r>
              <a:rPr lang="it-IT"/>
              <a:t>Fare clic per modificare lo stile del titolo dello schema</a:t>
            </a:r>
            <a:endParaRPr lang="en-US"/>
          </a:p>
        </p:txBody>
      </p:sp>
      <p:sp>
        <p:nvSpPr>
          <p:cNvPr id="3" name="Content Placeholder 2"/>
          <p:cNvSpPr>
            <a:spLocks noGrp="1"/>
          </p:cNvSpPr>
          <p:nvPr>
            <p:ph idx="1"/>
          </p:nvPr>
        </p:nvSpPr>
        <p:spPr bwMode="auto">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Text Placeholder 3"/>
          <p:cNvSpPr>
            <a:spLocks noGrp="1"/>
          </p:cNvSpPr>
          <p:nvPr>
            <p:ph type="body" sz="half" idx="2"/>
          </p:nvPr>
        </p:nvSpPr>
        <p:spPr bwMode="auto">
          <a:xfrm>
            <a:off x="723900" y="2856344"/>
            <a:ext cx="3855720" cy="3011056"/>
          </a:xfrm>
        </p:spPr>
        <p:txBody>
          <a:bodyPr/>
          <a:lstStyle>
            <a:lvl1pPr marL="0" indent="0">
              <a:lnSpc>
                <a:spcPct val="112999"/>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it-IT"/>
              <a:t>Fare clic per modificare gli stili del testo dello schema</a:t>
            </a:r>
            <a:endParaRPr/>
          </a:p>
        </p:txBody>
      </p:sp>
      <p:sp>
        <p:nvSpPr>
          <p:cNvPr id="5" name="Date Placeholder 4"/>
          <p:cNvSpPr>
            <a:spLocks noGrp="1"/>
          </p:cNvSpPr>
          <p:nvPr>
            <p:ph type="dt" sz="half" idx="10"/>
          </p:nvPr>
        </p:nvSpPr>
        <p:spPr bwMode="auto">
          <a:xfrm>
            <a:off x="723900" y="6453386"/>
            <a:ext cx="1204572" cy="404614"/>
          </a:xfrm>
        </p:spPr>
        <p:txBody>
          <a:bodyPr/>
          <a:lstStyle>
            <a:lvl1pPr>
              <a:defRPr>
                <a:solidFill>
                  <a:schemeClr val="tx2"/>
                </a:solidFill>
              </a:defRPr>
            </a:lvl1pPr>
          </a:lstStyle>
          <a:p>
            <a:pPr>
              <a:defRPr/>
            </a:pPr>
            <a:fld id="{0A150547-6AF1-4452-AEE1-CB9CBC25738C}" type="datetimeFigureOut">
              <a:rPr lang="it-IT"/>
              <a:t>02/02/2022</a:t>
            </a:fld>
            <a:endParaRPr lang="it-IT"/>
          </a:p>
        </p:txBody>
      </p:sp>
      <p:sp>
        <p:nvSpPr>
          <p:cNvPr id="6" name="Footer Placeholder 5"/>
          <p:cNvSpPr>
            <a:spLocks noGrp="1"/>
          </p:cNvSpPr>
          <p:nvPr>
            <p:ph type="ftr" sz="quarter" idx="11"/>
          </p:nvPr>
        </p:nvSpPr>
        <p:spPr bwMode="auto">
          <a:xfrm>
            <a:off x="2205945" y="6453386"/>
            <a:ext cx="2373675" cy="404614"/>
          </a:xfrm>
        </p:spPr>
        <p:txBody>
          <a:bodyPr/>
          <a:lstStyle>
            <a:lvl1pPr>
              <a:defRPr>
                <a:solidFill>
                  <a:schemeClr val="tx2"/>
                </a:solidFill>
              </a:defRPr>
            </a:lvl1pPr>
          </a:lstStyle>
          <a:p>
            <a:pPr>
              <a:defRPr/>
            </a:pPr>
            <a:endParaRPr lang="it-IT"/>
          </a:p>
        </p:txBody>
      </p:sp>
      <p:sp>
        <p:nvSpPr>
          <p:cNvPr id="7" name="Slide Number Placeholder 6"/>
          <p:cNvSpPr>
            <a:spLocks noGrp="1"/>
          </p:cNvSpPr>
          <p:nvPr>
            <p:ph type="sldNum" sz="quarter" idx="12"/>
          </p:nvPr>
        </p:nvSpPr>
        <p:spPr bwMode="auto">
          <a:xfrm>
            <a:off x="9883140" y="6453386"/>
            <a:ext cx="1596292" cy="404614"/>
          </a:xfrm>
          <a:prstGeom prst="rect">
            <a:avLst/>
          </a:prstGeom>
        </p:spPr>
        <p:txBody>
          <a:bodyPr/>
          <a:lstStyle>
            <a:lvl1pPr>
              <a:defRPr>
                <a:solidFill>
                  <a:schemeClr val="tx2"/>
                </a:solidFill>
              </a:defRPr>
            </a:lvl1pPr>
          </a:lstStyle>
          <a:p>
            <a:pPr>
              <a:defRPr/>
            </a:pPr>
            <a:fld id="{4E0D2331-F92B-4E4F-8962-9A6A8C889751}" type="slidenum">
              <a:rPr lang="it-IT"/>
              <a:t>‹#›</a:t>
            </a:fld>
            <a:endParaRPr lang="it-IT"/>
          </a:p>
        </p:txBody>
      </p:sp>
      <p:sp>
        <p:nvSpPr>
          <p:cNvPr id="9" name="Rectangle 8" title="Divider Bar"/>
          <p:cNvSpPr/>
          <p:nvPr/>
        </p:nvSpPr>
        <p:spPr bwMode="auto">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userDrawn="1">
  <p:cSld name="Immagine con didascalia">
    <p:spTree>
      <p:nvGrpSpPr>
        <p:cNvPr id="1" name=""/>
        <p:cNvGrpSpPr/>
        <p:nvPr/>
      </p:nvGrpSpPr>
      <p:grpSpPr bwMode="auto">
        <a:xfrm>
          <a:off x="0" y="0"/>
          <a:ext cx="0" cy="0"/>
          <a:chOff x="0" y="0"/>
          <a:chExt cx="0" cy="0"/>
        </a:xfrm>
      </p:grpSpPr>
      <p:sp>
        <p:nvSpPr>
          <p:cNvPr id="8" name="Rectangle 7" title="Background Shape"/>
          <p:cNvSpPr/>
          <p:nvPr/>
        </p:nvSpPr>
        <p:spPr bwMode="auto">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auto">
          <a:xfrm>
            <a:off x="723900" y="685800"/>
            <a:ext cx="3855720" cy="2157884"/>
          </a:xfrm>
        </p:spPr>
        <p:txBody>
          <a:bodyPr anchor="t">
            <a:normAutofit/>
          </a:bodyPr>
          <a:lstStyle>
            <a:lvl1pPr>
              <a:lnSpc>
                <a:spcPct val="84000"/>
              </a:lnSpc>
              <a:defRPr sz="4800"/>
            </a:lvl1pPr>
          </a:lstStyle>
          <a:p>
            <a:pPr>
              <a:defRPr/>
            </a:pPr>
            <a:r>
              <a:rPr lang="it-IT"/>
              <a:t>Fare clic per modificare lo stile del titolo dello schema</a:t>
            </a:r>
            <a:endParaRPr lang="en-US"/>
          </a:p>
        </p:txBody>
      </p:sp>
      <p:sp>
        <p:nvSpPr>
          <p:cNvPr id="3" name="Picture Placeholder 2"/>
          <p:cNvSpPr>
            <a:spLocks noGrp="1" noChangeAspect="1"/>
          </p:cNvSpPr>
          <p:nvPr>
            <p:ph type="pic" idx="1"/>
          </p:nvPr>
        </p:nvSpPr>
        <p:spPr bwMode="auto">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it-IT"/>
              <a:t>Fare clic sull'icona per inserire un'immagine</a:t>
            </a:r>
            <a:endParaRPr lang="en-US"/>
          </a:p>
        </p:txBody>
      </p:sp>
      <p:sp>
        <p:nvSpPr>
          <p:cNvPr id="4" name="Text Placeholder 3"/>
          <p:cNvSpPr>
            <a:spLocks noGrp="1"/>
          </p:cNvSpPr>
          <p:nvPr>
            <p:ph type="body" sz="half" idx="2"/>
          </p:nvPr>
        </p:nvSpPr>
        <p:spPr bwMode="auto">
          <a:xfrm>
            <a:off x="723900" y="2855968"/>
            <a:ext cx="3855720" cy="3011432"/>
          </a:xfrm>
        </p:spPr>
        <p:txBody>
          <a:bodyPr/>
          <a:lstStyle>
            <a:lvl1pPr marL="0" indent="0">
              <a:lnSpc>
                <a:spcPct val="112999"/>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it-IT"/>
              <a:t>Fare clic per modificare gli stili del testo dello schema</a:t>
            </a:r>
            <a:endParaRPr/>
          </a:p>
        </p:txBody>
      </p:sp>
      <p:sp>
        <p:nvSpPr>
          <p:cNvPr id="5" name="Date Placeholder 4"/>
          <p:cNvSpPr>
            <a:spLocks noGrp="1"/>
          </p:cNvSpPr>
          <p:nvPr>
            <p:ph type="dt" sz="half" idx="10"/>
          </p:nvPr>
        </p:nvSpPr>
        <p:spPr bwMode="auto">
          <a:xfrm>
            <a:off x="723900" y="6453386"/>
            <a:ext cx="1204572" cy="404614"/>
          </a:xfrm>
        </p:spPr>
        <p:txBody>
          <a:bodyPr/>
          <a:lstStyle>
            <a:lvl1pPr>
              <a:defRPr>
                <a:solidFill>
                  <a:schemeClr val="tx2"/>
                </a:solidFill>
              </a:defRPr>
            </a:lvl1pPr>
          </a:lstStyle>
          <a:p>
            <a:pPr>
              <a:defRPr/>
            </a:pPr>
            <a:fld id="{0A150547-6AF1-4452-AEE1-CB9CBC25738C}" type="datetimeFigureOut">
              <a:rPr lang="it-IT"/>
              <a:t>02/02/2022</a:t>
            </a:fld>
            <a:endParaRPr lang="it-IT"/>
          </a:p>
        </p:txBody>
      </p:sp>
      <p:sp>
        <p:nvSpPr>
          <p:cNvPr id="6" name="Footer Placeholder 5"/>
          <p:cNvSpPr>
            <a:spLocks noGrp="1"/>
          </p:cNvSpPr>
          <p:nvPr>
            <p:ph type="ftr" sz="quarter" idx="11"/>
          </p:nvPr>
        </p:nvSpPr>
        <p:spPr bwMode="auto">
          <a:xfrm>
            <a:off x="2205945" y="6453386"/>
            <a:ext cx="2373675" cy="404614"/>
          </a:xfrm>
        </p:spPr>
        <p:txBody>
          <a:bodyPr/>
          <a:lstStyle>
            <a:lvl1pPr>
              <a:defRPr>
                <a:solidFill>
                  <a:schemeClr val="tx2"/>
                </a:solidFill>
              </a:defRPr>
            </a:lvl1pPr>
          </a:lstStyle>
          <a:p>
            <a:pPr>
              <a:defRPr/>
            </a:pPr>
            <a:endParaRPr lang="it-IT"/>
          </a:p>
        </p:txBody>
      </p:sp>
      <p:sp>
        <p:nvSpPr>
          <p:cNvPr id="7" name="Slide Number Placeholder 6"/>
          <p:cNvSpPr>
            <a:spLocks noGrp="1"/>
          </p:cNvSpPr>
          <p:nvPr>
            <p:ph type="sldNum" sz="quarter" idx="12"/>
          </p:nvPr>
        </p:nvSpPr>
        <p:spPr bwMode="auto">
          <a:xfrm>
            <a:off x="9883140" y="6453386"/>
            <a:ext cx="1596292" cy="404614"/>
          </a:xfrm>
          <a:prstGeom prst="rect">
            <a:avLst/>
          </a:prstGeom>
        </p:spPr>
        <p:txBody>
          <a:bodyPr/>
          <a:lstStyle>
            <a:lvl1pPr>
              <a:defRPr>
                <a:solidFill>
                  <a:schemeClr val="tx2"/>
                </a:solidFill>
              </a:defRPr>
            </a:lvl1pPr>
          </a:lstStyle>
          <a:p>
            <a:pPr>
              <a:defRPr/>
            </a:pPr>
            <a:fld id="{4E0D2331-F92B-4E4F-8962-9A6A8C889751}" type="slidenum">
              <a:rPr lang="it-IT"/>
              <a:t>‹#›</a:t>
            </a:fld>
            <a:endParaRPr lang="it-IT"/>
          </a:p>
        </p:txBody>
      </p:sp>
      <p:sp>
        <p:nvSpPr>
          <p:cNvPr id="9" name="Rectangle 8" title="Divider Bar"/>
          <p:cNvSpPr/>
          <p:nvPr/>
        </p:nvSpPr>
        <p:spPr bwMode="auto">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1371600" y="557014"/>
            <a:ext cx="9601200" cy="1485900"/>
          </a:xfrm>
          <a:prstGeom prst="rect">
            <a:avLst/>
          </a:prstGeom>
        </p:spPr>
        <p:txBody>
          <a:bodyPr vert="horz" lIns="91440" tIns="45720" rIns="91440" bIns="45720" rtlCol="0" anchor="t">
            <a:normAutofit/>
          </a:bodyPr>
          <a:lstStyle/>
          <a:p>
            <a:pPr>
              <a:defRPr/>
            </a:pPr>
            <a:r>
              <a:rPr lang="it-IT"/>
              <a:t>Fare clic per modificare lo stile del titolo dello schema</a:t>
            </a:r>
            <a:endParaRPr lang="en-US"/>
          </a:p>
        </p:txBody>
      </p:sp>
      <p:sp>
        <p:nvSpPr>
          <p:cNvPr id="3" name="Text Placeholder 2"/>
          <p:cNvSpPr>
            <a:spLocks noGrp="1"/>
          </p:cNvSpPr>
          <p:nvPr>
            <p:ph type="body" idx="1"/>
          </p:nvPr>
        </p:nvSpPr>
        <p:spPr bwMode="auto">
          <a:xfrm>
            <a:off x="1371600" y="2286000"/>
            <a:ext cx="9601200" cy="3581400"/>
          </a:xfrm>
          <a:prstGeom prst="rect">
            <a:avLst/>
          </a:prstGeom>
        </p:spPr>
        <p:txBody>
          <a:bodyPr vert="horz" lIns="91440" tIns="45720" rIns="91440" bIns="45720" rtlCol="0">
            <a:normAutofit/>
          </a:bodyPr>
          <a:lstStyle/>
          <a:p>
            <a:pPr lvl="0">
              <a:defRPr/>
            </a:pPr>
            <a:r>
              <a:rPr lang="it-IT"/>
              <a:t>Fare clic per modificare gli stili del testo dello schema</a:t>
            </a:r>
            <a:endParaRPr/>
          </a:p>
          <a:p>
            <a:pPr lvl="1">
              <a:defRPr/>
            </a:pPr>
            <a:r>
              <a:rPr lang="it-IT"/>
              <a:t>Secondo livello</a:t>
            </a:r>
            <a:endParaRPr/>
          </a:p>
          <a:p>
            <a:pPr lvl="2">
              <a:defRPr/>
            </a:pPr>
            <a:r>
              <a:rPr lang="it-IT"/>
              <a:t>Terzo livello</a:t>
            </a:r>
            <a:endParaRPr/>
          </a:p>
          <a:p>
            <a:pPr lvl="3">
              <a:defRPr/>
            </a:pPr>
            <a:r>
              <a:rPr lang="it-IT"/>
              <a:t>Quarto livello</a:t>
            </a:r>
            <a:endParaRPr/>
          </a:p>
          <a:p>
            <a:pPr lvl="4">
              <a:defRPr/>
            </a:pPr>
            <a:r>
              <a:rPr lang="it-IT"/>
              <a:t>Quinto livello</a:t>
            </a:r>
            <a:endParaRPr lang="en-US"/>
          </a:p>
        </p:txBody>
      </p:sp>
      <p:sp>
        <p:nvSpPr>
          <p:cNvPr id="4" name="Date Placeholder 3"/>
          <p:cNvSpPr>
            <a:spLocks noGrp="1"/>
          </p:cNvSpPr>
          <p:nvPr>
            <p:ph type="dt" sz="half" idx="2"/>
          </p:nvPr>
        </p:nvSpPr>
        <p:spPr bwMode="auto">
          <a:xfrm>
            <a:off x="1390650" y="6453386"/>
            <a:ext cx="1204572" cy="404614"/>
          </a:xfrm>
          <a:prstGeom prst="rect">
            <a:avLst/>
          </a:prstGeom>
        </p:spPr>
        <p:txBody>
          <a:bodyPr vert="horz" lIns="91440" tIns="45720" rIns="91440" bIns="45720" rtlCol="0" anchor="ctr"/>
          <a:lstStyle>
            <a:lvl1pPr algn="l">
              <a:defRPr sz="1200">
                <a:solidFill>
                  <a:schemeClr val="tx2"/>
                </a:solidFill>
              </a:defRPr>
            </a:lvl1pPr>
          </a:lstStyle>
          <a:p>
            <a:pPr>
              <a:defRPr/>
            </a:pPr>
            <a:fld id="{0A150547-6AF1-4452-AEE1-CB9CBC25738C}" type="datetimeFigureOut">
              <a:rPr lang="it-IT"/>
              <a:t>02/02/2022</a:t>
            </a:fld>
            <a:endParaRPr lang="it-IT"/>
          </a:p>
        </p:txBody>
      </p:sp>
      <p:sp>
        <p:nvSpPr>
          <p:cNvPr id="5" name="Footer Placeholder 4"/>
          <p:cNvSpPr>
            <a:spLocks noGrp="1"/>
          </p:cNvSpPr>
          <p:nvPr>
            <p:ph type="ftr" sz="quarter" idx="3"/>
          </p:nvPr>
        </p:nvSpPr>
        <p:spPr bwMode="auto">
          <a:xfrm>
            <a:off x="4691970" y="6172200"/>
            <a:ext cx="6280830" cy="404614"/>
          </a:xfrm>
          <a:prstGeom prst="rect">
            <a:avLst/>
          </a:prstGeom>
        </p:spPr>
        <p:txBody>
          <a:bodyPr vert="horz" lIns="91440" tIns="45720" rIns="91440" bIns="45720" rtlCol="0" anchor="ctr"/>
          <a:lstStyle>
            <a:lvl1pPr algn="l">
              <a:defRPr sz="1200">
                <a:solidFill>
                  <a:schemeClr val="tx2"/>
                </a:solidFill>
              </a:defRPr>
            </a:lvl1pPr>
          </a:lstStyle>
          <a:p>
            <a:pPr algn="r">
              <a:defRPr/>
            </a:pPr>
            <a:r>
              <a:rPr lang="it-IT"/>
              <a:t> </a:t>
            </a:r>
            <a:r>
              <a:rPr lang="it-IT" b="1" i="0" u="none" strike="noStrike">
                <a:solidFill>
                  <a:srgbClr val="F9B32E"/>
                </a:solidFill>
                <a:latin typeface="Rokkitt Light"/>
              </a:rPr>
              <a:t>MARHER - </a:t>
            </a:r>
            <a:r>
              <a:rPr lang="en-US" b="1" i="0" u="none" strike="noStrike">
                <a:solidFill>
                  <a:srgbClr val="F9B32E"/>
                </a:solidFill>
                <a:latin typeface="Rokkitt Light"/>
              </a:rPr>
              <a:t>Heritage Marketing for competitiveness of Europe in the global market</a:t>
            </a:r>
            <a:r>
              <a:rPr lang="it-IT" b="0" i="0">
                <a:solidFill>
                  <a:srgbClr val="FFFFFF"/>
                </a:solidFill>
                <a:latin typeface="Rokkitt Light"/>
              </a:rPr>
              <a:t>​</a:t>
            </a:r>
            <a:endParaRPr lang="it-IT" b="0" i="0">
              <a:solidFill>
                <a:srgbClr val="FFFFFF"/>
              </a:solidFill>
              <a:latin typeface="Segoe UI"/>
            </a:endParaRPr>
          </a:p>
          <a:p>
            <a:pPr algn="r">
              <a:defRPr/>
            </a:pPr>
            <a:r>
              <a:rPr lang="it-IT" b="1" i="0" u="none" strike="noStrike">
                <a:solidFill>
                  <a:srgbClr val="F9B32E"/>
                </a:solidFill>
                <a:latin typeface="Rokkitt Light"/>
              </a:rPr>
              <a:t>Project Reference Number: 2019-1-DK01-KA202-060273 </a:t>
            </a:r>
            <a:r>
              <a:rPr lang="en-US" b="0" i="0">
                <a:solidFill>
                  <a:srgbClr val="FFFFFF"/>
                </a:solidFill>
                <a:latin typeface="Rokkitt Light"/>
              </a:rPr>
              <a:t>​</a:t>
            </a:r>
            <a:endParaRPr lang="en-US" b="0" i="0">
              <a:solidFill>
                <a:srgbClr val="FFFFFF"/>
              </a:solidFill>
              <a:latin typeface="Segoe UI"/>
            </a:endParaRPr>
          </a:p>
          <a:p>
            <a:pPr algn="r">
              <a:defRPr/>
            </a:pPr>
            <a:r>
              <a:rPr lang="en-US" b="1" i="0" u="none" strike="noStrike">
                <a:solidFill>
                  <a:srgbClr val="F9B32E"/>
                </a:solidFill>
                <a:latin typeface="Rokkitt Light"/>
              </a:rPr>
              <a:t>Key Action 2 - Cooperation for innovation and the exchange of good practices</a:t>
            </a:r>
            <a:r>
              <a:rPr lang="it-IT" b="0" i="0">
                <a:solidFill>
                  <a:srgbClr val="FFFFFF"/>
                </a:solidFill>
                <a:latin typeface="Rokkitt Light"/>
              </a:rPr>
              <a:t>​</a:t>
            </a:r>
            <a:endParaRPr lang="it-IT" b="0" i="0">
              <a:solidFill>
                <a:srgbClr val="FFFFFF"/>
              </a:solidFill>
              <a:latin typeface="Segoe UI"/>
            </a:endParaRPr>
          </a:p>
          <a:p>
            <a:pPr>
              <a:defRPr/>
            </a:pPr>
            <a:endParaRPr lang="it-IT"/>
          </a:p>
        </p:txBody>
      </p:sp>
      <p:sp>
        <p:nvSpPr>
          <p:cNvPr id="9" name="Rectangle 8" title="Side bar"/>
          <p:cNvSpPr/>
          <p:nvPr/>
        </p:nvSpPr>
        <p:spPr bwMode="auto">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p:cNvPicPr>
            <a:picLocks noChangeAspect="1" noChangeArrowheads="1"/>
          </p:cNvPicPr>
          <p:nvPr userDrawn="1"/>
        </p:nvPicPr>
        <p:blipFill>
          <a:blip r:embed="rId13"/>
          <a:stretch/>
        </p:blipFill>
        <p:spPr bwMode="auto">
          <a:xfrm>
            <a:off x="11130399" y="5867399"/>
            <a:ext cx="788293" cy="788293"/>
          </a:xfrm>
          <a:prstGeom prst="rect">
            <a:avLst/>
          </a:prstGeom>
          <a:noFill/>
        </p:spPr>
      </p:pic>
      <p:pic>
        <p:nvPicPr>
          <p:cNvPr id="1028" name="Picture 4"/>
          <p:cNvPicPr>
            <a:picLocks noChangeAspect="1" noChangeArrowheads="1"/>
          </p:cNvPicPr>
          <p:nvPr userDrawn="1"/>
        </p:nvPicPr>
        <p:blipFill>
          <a:blip r:embed="rId14"/>
          <a:stretch/>
        </p:blipFill>
        <p:spPr bwMode="auto">
          <a:xfrm>
            <a:off x="273308" y="5967214"/>
            <a:ext cx="2705064" cy="595114"/>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89000"/>
        </a:lnSpc>
        <a:spcBef>
          <a:spcPts val="0"/>
        </a:spcBef>
        <a:buNone/>
        <a:defRPr sz="4400">
          <a:solidFill>
            <a:schemeClr val="tx2">
              <a:lumMod val="10000"/>
            </a:schemeClr>
          </a:solidFill>
          <a:latin typeface="+mj-lt"/>
          <a:ea typeface="+mj-ea"/>
          <a:cs typeface="+mj-cs"/>
        </a:defRPr>
      </a:lvl1pPr>
    </p:titleStyle>
    <p:bodyStyle>
      <a:lvl1pPr marL="384048" indent="-384048" algn="l" defTabSz="914400">
        <a:lnSpc>
          <a:spcPct val="94000"/>
        </a:lnSpc>
        <a:spcBef>
          <a:spcPts val="1000"/>
        </a:spcBef>
        <a:spcAft>
          <a:spcPts val="200"/>
        </a:spcAft>
        <a:buFont typeface="Franklin Gothic Book"/>
        <a:buChar char="■"/>
        <a:defRPr sz="2000">
          <a:solidFill>
            <a:schemeClr val="tx2">
              <a:lumMod val="10000"/>
            </a:schemeClr>
          </a:solidFill>
          <a:latin typeface="+mn-lt"/>
          <a:ea typeface="+mn-ea"/>
          <a:cs typeface="+mn-cs"/>
        </a:defRPr>
      </a:lvl1pPr>
      <a:lvl2pPr marL="914400" indent="-384048" algn="l" defTabSz="914400">
        <a:lnSpc>
          <a:spcPct val="94000"/>
        </a:lnSpc>
        <a:spcBef>
          <a:spcPts val="500"/>
        </a:spcBef>
        <a:spcAft>
          <a:spcPts val="200"/>
        </a:spcAft>
        <a:buFont typeface="Franklin Gothic Book"/>
        <a:buChar char="–"/>
        <a:defRPr sz="2000" i="1">
          <a:solidFill>
            <a:schemeClr val="tx2">
              <a:lumMod val="10000"/>
            </a:schemeClr>
          </a:solidFill>
          <a:latin typeface="+mn-lt"/>
          <a:ea typeface="+mn-ea"/>
          <a:cs typeface="+mn-cs"/>
        </a:defRPr>
      </a:lvl2pPr>
      <a:lvl3pPr marL="1371600" indent="-384048" algn="l" defTabSz="914400">
        <a:lnSpc>
          <a:spcPct val="94000"/>
        </a:lnSpc>
        <a:spcBef>
          <a:spcPts val="500"/>
        </a:spcBef>
        <a:spcAft>
          <a:spcPts val="200"/>
        </a:spcAft>
        <a:buFont typeface="Franklin Gothic Book"/>
        <a:buChar char="■"/>
        <a:defRPr sz="1800">
          <a:solidFill>
            <a:schemeClr val="tx2">
              <a:lumMod val="10000"/>
            </a:schemeClr>
          </a:solidFill>
          <a:latin typeface="+mn-lt"/>
          <a:ea typeface="+mn-ea"/>
          <a:cs typeface="+mn-cs"/>
        </a:defRPr>
      </a:lvl3pPr>
      <a:lvl4pPr marL="1828800" indent="-384048" algn="l" defTabSz="914400">
        <a:lnSpc>
          <a:spcPct val="94000"/>
        </a:lnSpc>
        <a:spcBef>
          <a:spcPts val="500"/>
        </a:spcBef>
        <a:spcAft>
          <a:spcPts val="200"/>
        </a:spcAft>
        <a:buFont typeface="Franklin Gothic Book"/>
        <a:buChar char="–"/>
        <a:defRPr sz="1800" i="1">
          <a:solidFill>
            <a:schemeClr val="tx2">
              <a:lumMod val="10000"/>
            </a:schemeClr>
          </a:solidFill>
          <a:latin typeface="+mn-lt"/>
          <a:ea typeface="+mn-ea"/>
          <a:cs typeface="+mn-cs"/>
        </a:defRPr>
      </a:lvl4pPr>
      <a:lvl5pPr marL="2286000" indent="-384048" algn="l" defTabSz="914400">
        <a:lnSpc>
          <a:spcPct val="94000"/>
        </a:lnSpc>
        <a:spcBef>
          <a:spcPts val="500"/>
        </a:spcBef>
        <a:spcAft>
          <a:spcPts val="200"/>
        </a:spcAft>
        <a:buFont typeface="Franklin Gothic Book"/>
        <a:buChar char="■"/>
        <a:defRPr sz="1600">
          <a:solidFill>
            <a:schemeClr val="tx2">
              <a:lumMod val="10000"/>
            </a:schemeClr>
          </a:solidFill>
          <a:latin typeface="+mn-lt"/>
          <a:ea typeface="+mn-ea"/>
          <a:cs typeface="+mn-cs"/>
        </a:defRPr>
      </a:lvl5pPr>
      <a:lvl6pPr marL="2743200" indent="-384048" algn="l" defTabSz="914400">
        <a:lnSpc>
          <a:spcPct val="94000"/>
        </a:lnSpc>
        <a:spcBef>
          <a:spcPts val="500"/>
        </a:spcBef>
        <a:spcAft>
          <a:spcPts val="200"/>
        </a:spcAft>
        <a:buFont typeface="Franklin Gothic Book"/>
        <a:buChar char="–"/>
        <a:defRPr sz="1600" i="1">
          <a:solidFill>
            <a:schemeClr val="tx2"/>
          </a:solidFill>
          <a:latin typeface="+mn-lt"/>
          <a:ea typeface="+mn-ea"/>
          <a:cs typeface="+mn-cs"/>
        </a:defRPr>
      </a:lvl6pPr>
      <a:lvl7pPr marL="3200400" indent="-384048" algn="l" defTabSz="914400">
        <a:lnSpc>
          <a:spcPct val="94000"/>
        </a:lnSpc>
        <a:spcBef>
          <a:spcPts val="500"/>
        </a:spcBef>
        <a:spcAft>
          <a:spcPts val="200"/>
        </a:spcAft>
        <a:buFont typeface="Franklin Gothic Book"/>
        <a:buChar char="■"/>
        <a:defRPr sz="1400">
          <a:solidFill>
            <a:schemeClr val="tx2"/>
          </a:solidFill>
          <a:latin typeface="+mn-lt"/>
          <a:ea typeface="+mn-ea"/>
          <a:cs typeface="+mn-cs"/>
        </a:defRPr>
      </a:lvl7pPr>
      <a:lvl8pPr marL="3657600" indent="-384048" algn="l" defTabSz="914400">
        <a:lnSpc>
          <a:spcPct val="94000"/>
        </a:lnSpc>
        <a:spcBef>
          <a:spcPts val="500"/>
        </a:spcBef>
        <a:spcAft>
          <a:spcPts val="200"/>
        </a:spcAft>
        <a:buFont typeface="Franklin Gothic Book"/>
        <a:buChar char="–"/>
        <a:defRPr sz="1400" i="1">
          <a:solidFill>
            <a:schemeClr val="tx2"/>
          </a:solidFill>
          <a:latin typeface="+mn-lt"/>
          <a:ea typeface="+mn-ea"/>
          <a:cs typeface="+mn-cs"/>
        </a:defRPr>
      </a:lvl8pPr>
      <a:lvl9pPr marL="4114800" indent="-384048" algn="l" defTabSz="914400">
        <a:lnSpc>
          <a:spcPct val="94000"/>
        </a:lnSpc>
        <a:spcBef>
          <a:spcPts val="500"/>
        </a:spcBef>
        <a:spcAft>
          <a:spcPts val="200"/>
        </a:spcAft>
        <a:buFont typeface="Franklin Gothic Book"/>
        <a:buChar char="■"/>
        <a:defRPr sz="1400">
          <a:solidFill>
            <a:schemeClr val="tx2"/>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rokenships.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brokenships.com/"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rokenships.com/"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brokenships.com/"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ttle-bee-fresh.de/tante-ida/"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ttle-bee-fresh.de/tante-ida/"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rhanders.com/"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rhanders.com/" TargetMode="Externa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inkaras.lt/" TargetMode="Externa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inkaras.lt/"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pergale.lt/en/products/confection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pergale.lt/en/products/confections"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pergale.lt/en/products/confection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ndrouet.com/" TargetMode="Externa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ndrouet.com/" TargetMode="Externa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androuet.com/"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dubuisson.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dubuisson.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dubuisson.com/"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https://www.columbustubi.com/en/"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glasetshuslimmared.s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olumbustubi.com/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onservaspinhais.pt/en/home" TargetMode="Externa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conservaspinhais.pt/en/home"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hyperlink" Target="https://inkaras.lt/" TargetMode="External"/><Relationship Id="rId13" Type="http://schemas.openxmlformats.org/officeDocument/2006/relationships/hyperlink" Target="https://www.conservaspinhais.com/en/home" TargetMode="External"/><Relationship Id="rId3" Type="http://schemas.openxmlformats.org/officeDocument/2006/relationships/hyperlink" Target="https://www.johannesfog.dk/" TargetMode="External"/><Relationship Id="rId7" Type="http://schemas.openxmlformats.org/officeDocument/2006/relationships/hyperlink" Target="https://rhanders.com/" TargetMode="External"/><Relationship Id="rId12" Type="http://schemas.openxmlformats.org/officeDocument/2006/relationships/hyperlink" Target="https://www.columbustubi.com/en/" TargetMode="External"/><Relationship Id="rId2" Type="http://schemas.openxmlformats.org/officeDocument/2006/relationships/hyperlink" Target="https://glasetshuslimmared.se/" TargetMode="External"/><Relationship Id="rId1" Type="http://schemas.openxmlformats.org/officeDocument/2006/relationships/slideLayout" Target="../slideLayouts/slideLayout2.xml"/><Relationship Id="rId6" Type="http://schemas.openxmlformats.org/officeDocument/2006/relationships/hyperlink" Target="https://little-bee-fresh.de/tante-ida/" TargetMode="External"/><Relationship Id="rId11" Type="http://schemas.openxmlformats.org/officeDocument/2006/relationships/hyperlink" Target="https://www.dubuisson.com/" TargetMode="External"/><Relationship Id="rId5" Type="http://schemas.openxmlformats.org/officeDocument/2006/relationships/hyperlink" Target="https://brokenships.com/" TargetMode="External"/><Relationship Id="rId10" Type="http://schemas.openxmlformats.org/officeDocument/2006/relationships/hyperlink" Target="https://androuet.com/" TargetMode="External"/><Relationship Id="rId4" Type="http://schemas.openxmlformats.org/officeDocument/2006/relationships/hyperlink" Target="http://www.ciuciuvini.it/" TargetMode="External"/><Relationship Id="rId9" Type="http://schemas.openxmlformats.org/officeDocument/2006/relationships/hyperlink" Target="http://www.pergale.lt/en/products/confec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glasetshuslimmared.se/"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johannesfog.dk/"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johannesfog.dk/" TargetMode="Externa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iuciuvini.it/"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iuciuvini.i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iuciuvini.it/" TargetMode="External"/><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magine 3"/>
          <p:cNvPicPr>
            <a:picLocks noChangeAspect="1"/>
          </p:cNvPicPr>
          <p:nvPr/>
        </p:nvPicPr>
        <p:blipFill>
          <a:blip r:embed="rId2"/>
          <a:stretch/>
        </p:blipFill>
        <p:spPr bwMode="auto">
          <a:xfrm>
            <a:off x="115161" y="6157112"/>
            <a:ext cx="2871465" cy="621846"/>
          </a:xfrm>
          <a:prstGeom prst="rect">
            <a:avLst/>
          </a:prstGeom>
        </p:spPr>
      </p:pic>
      <p:sp>
        <p:nvSpPr>
          <p:cNvPr id="5" name="Rettangolo 4"/>
          <p:cNvSpPr/>
          <p:nvPr/>
        </p:nvSpPr>
        <p:spPr bwMode="auto">
          <a:xfrm>
            <a:off x="5943600" y="6191036"/>
            <a:ext cx="5513293" cy="577081"/>
          </a:xfrm>
          <a:prstGeom prst="rect">
            <a:avLst/>
          </a:prstGeom>
        </p:spPr>
        <p:txBody>
          <a:bodyPr wrap="square">
            <a:spAutoFit/>
          </a:bodyPr>
          <a:lstStyle/>
          <a:p>
            <a:pPr algn="r">
              <a:lnSpc>
                <a:spcPct val="114999"/>
              </a:lnSpc>
              <a:spcAft>
                <a:spcPts val="0"/>
              </a:spcAft>
              <a:defRPr/>
            </a:pPr>
            <a:r>
              <a:rPr lang="it-IT" sz="1000" b="1">
                <a:solidFill>
                  <a:srgbClr val="F9B32E"/>
                </a:solidFill>
                <a:latin typeface="Rokkitt Light"/>
                <a:ea typeface="Roboto Light"/>
              </a:rPr>
              <a:t>MARHER - </a:t>
            </a:r>
            <a:r>
              <a:rPr lang="en-US" sz="1000" b="1">
                <a:solidFill>
                  <a:srgbClr val="F9B32E"/>
                </a:solidFill>
                <a:latin typeface="Rokkitt Light"/>
                <a:ea typeface="Roboto Light"/>
                <a:cs typeface="Calibri"/>
              </a:rPr>
              <a:t>Heritage Marketing for competitiveness of Europe in the global market</a:t>
            </a:r>
            <a:endParaRPr lang="it-IT" sz="1000" b="1">
              <a:solidFill>
                <a:srgbClr val="F9B32E"/>
              </a:solidFill>
              <a:latin typeface="Rokkitt Light"/>
              <a:ea typeface="Roboto Light"/>
            </a:endParaRPr>
          </a:p>
          <a:p>
            <a:pPr lvl="0" algn="r">
              <a:defRPr/>
            </a:pPr>
            <a:r>
              <a:rPr lang="it-IT" sz="1000" b="1">
                <a:solidFill>
                  <a:srgbClr val="F9B32E"/>
                </a:solidFill>
                <a:latin typeface="Rokkitt Light"/>
                <a:ea typeface="Roboto Light"/>
              </a:rPr>
              <a:t>Project Reference Number: 2019-1-DK01-KA202-060273 </a:t>
            </a:r>
            <a:endParaRPr/>
          </a:p>
          <a:p>
            <a:pPr lvl="0" algn="r">
              <a:defRPr/>
            </a:pPr>
            <a:r>
              <a:rPr lang="en-US" sz="1000" b="1">
                <a:solidFill>
                  <a:srgbClr val="F9B32E"/>
                </a:solidFill>
                <a:latin typeface="Rokkitt Light"/>
                <a:ea typeface="Roboto Light"/>
              </a:rPr>
              <a:t>Key Action 2 - Cooperation for innovation and the exchange of good practices</a:t>
            </a:r>
            <a:endParaRPr lang="it-IT" sz="1000" b="1">
              <a:solidFill>
                <a:srgbClr val="F9B32E"/>
              </a:solidFill>
              <a:latin typeface="Rokkitt Light"/>
              <a:ea typeface="Roboto Light"/>
            </a:endParaRPr>
          </a:p>
        </p:txBody>
      </p:sp>
      <p:pic>
        <p:nvPicPr>
          <p:cNvPr id="7" name="Immagine 6"/>
          <p:cNvPicPr>
            <a:picLocks noChangeAspect="1"/>
          </p:cNvPicPr>
          <p:nvPr/>
        </p:nvPicPr>
        <p:blipFill>
          <a:blip r:embed="rId3"/>
          <a:stretch/>
        </p:blipFill>
        <p:spPr bwMode="auto">
          <a:xfrm>
            <a:off x="11456893" y="6098375"/>
            <a:ext cx="619945" cy="621267"/>
          </a:xfrm>
          <a:prstGeom prst="rect">
            <a:avLst/>
          </a:prstGeom>
        </p:spPr>
      </p:pic>
      <p:sp>
        <p:nvSpPr>
          <p:cNvPr id="2" name="TextBox 1"/>
          <p:cNvSpPr txBox="1"/>
          <p:nvPr/>
        </p:nvSpPr>
        <p:spPr bwMode="auto">
          <a:xfrm>
            <a:off x="3128776" y="2420888"/>
            <a:ext cx="6289189" cy="1432596"/>
          </a:xfrm>
          <a:prstGeom prst="rect">
            <a:avLst/>
          </a:prstGeom>
          <a:noFill/>
        </p:spPr>
        <p:txBody>
          <a:bodyPr wrap="square" lIns="91440" tIns="45720" rIns="91440" bIns="45720" rtlCol="0" anchor="t">
            <a:spAutoFit/>
          </a:bodyPr>
          <a:lstStyle/>
          <a:p>
            <a:pPr algn="ctr">
              <a:defRPr/>
            </a:pPr>
            <a:r>
              <a:rPr lang="en-GB" sz="4400" b="1" dirty="0">
                <a:ea typeface="Arial"/>
                <a:cs typeface="Arial"/>
              </a:rPr>
              <a:t>Real cases of Heritage Marketing</a:t>
            </a:r>
            <a:endParaRPr lang="it-IT" dirty="0"/>
          </a:p>
        </p:txBody>
      </p:sp>
      <p:sp>
        <p:nvSpPr>
          <p:cNvPr id="3" name="TextBox 2">
            <a:extLst>
              <a:ext uri="{FF2B5EF4-FFF2-40B4-BE49-F238E27FC236}">
                <a16:creationId xmlns:a16="http://schemas.microsoft.com/office/drawing/2014/main" id="{E32A5594-4D77-461D-96DE-E1A1176CA5E1}"/>
              </a:ext>
            </a:extLst>
          </p:cNvPr>
          <p:cNvSpPr txBox="1"/>
          <p:nvPr/>
        </p:nvSpPr>
        <p:spPr>
          <a:xfrm>
            <a:off x="3153560" y="1412776"/>
            <a:ext cx="5976664" cy="523220"/>
          </a:xfrm>
          <a:prstGeom prst="rect">
            <a:avLst/>
          </a:prstGeom>
          <a:noFill/>
        </p:spPr>
        <p:txBody>
          <a:bodyPr wrap="square" rtlCol="0">
            <a:spAutoFit/>
          </a:bodyPr>
          <a:lstStyle/>
          <a:p>
            <a:pPr algn="ctr"/>
            <a:r>
              <a:rPr lang="en-US" sz="2800" dirty="0"/>
              <a:t>Chapter 4</a:t>
            </a:r>
            <a:endParaRPr lang="en-BE"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473276"/>
            <a:ext cx="9601200" cy="741947"/>
          </a:xfrm>
        </p:spPr>
        <p:txBody>
          <a:bodyPr>
            <a:noAutofit/>
          </a:bodyPr>
          <a:lstStyle/>
          <a:p>
            <a:pPr>
              <a:defRPr/>
            </a:pPr>
            <a:r>
              <a:rPr lang="en-US" sz="3600" i="1"/>
              <a:t>4</a:t>
            </a:r>
            <a:r>
              <a:rPr lang="en-US" sz="3600" i="1">
                <a:solidFill>
                  <a:schemeClr val="tx2">
                    <a:lumMod val="10000"/>
                  </a:schemeClr>
                </a:solidFill>
              </a:rPr>
              <a:t>. Museum of Broken </a:t>
            </a:r>
            <a:br>
              <a:rPr lang="en-US" sz="3600" i="1">
                <a:solidFill>
                  <a:schemeClr val="tx2">
                    <a:lumMod val="10000"/>
                  </a:schemeClr>
                </a:solidFill>
              </a:rPr>
            </a:br>
            <a:r>
              <a:rPr lang="en-US" sz="3600" i="1">
                <a:solidFill>
                  <a:schemeClr val="tx2">
                    <a:lumMod val="10000"/>
                  </a:schemeClr>
                </a:solidFill>
              </a:rPr>
              <a:t>Relationships</a:t>
            </a:r>
            <a:br>
              <a:rPr lang="en-GB" sz="3600" b="0" i="0">
                <a:solidFill>
                  <a:schemeClr val="tx2">
                    <a:lumMod val="10000"/>
                  </a:schemeClr>
                </a:solidFill>
              </a:rPr>
            </a:br>
            <a:r>
              <a:rPr lang="en-US" sz="3600">
                <a:solidFill>
                  <a:schemeClr val="tx2">
                    <a:lumMod val="10000"/>
                  </a:schemeClr>
                </a:solidFill>
              </a:rPr>
              <a:t> </a:t>
            </a:r>
            <a:endParaRPr/>
          </a:p>
        </p:txBody>
      </p:sp>
      <p:sp>
        <p:nvSpPr>
          <p:cNvPr id="3" name="Content Placeholder 2"/>
          <p:cNvSpPr>
            <a:spLocks noGrp="1"/>
          </p:cNvSpPr>
          <p:nvPr>
            <p:ph idx="1"/>
          </p:nvPr>
        </p:nvSpPr>
        <p:spPr bwMode="auto">
          <a:xfrm>
            <a:off x="1368534" y="2338602"/>
            <a:ext cx="9601199" cy="3410293"/>
          </a:xfrm>
        </p:spPr>
        <p:txBody>
          <a:bodyPr>
            <a:noAutofit/>
          </a:bodyPr>
          <a:lstStyle/>
          <a:p>
            <a:pPr marL="0" indent="0" algn="just">
              <a:buNone/>
              <a:defRPr/>
            </a:pPr>
            <a:r>
              <a:rPr lang="en-US" sz="1800" dirty="0">
                <a:latin typeface="Calibri Light"/>
                <a:cs typeface="Calibri Light"/>
              </a:rPr>
              <a:t>The Museum of Broken Relationships is a worldwide crowdsourcing project with permanent exhibits in Zagreb and Los Angeles. The one-of-a-kind museum aims to act as a cathartic function, comparable to pain therapy: gathering emotions and giving them a physical home might help people overcome feelings of abandonment or guilt. Unlike typical museums, which frequently display and highlight noteworthy items or events by telling a "from above" story, this museum focuses on a community and daily narrative in which the protagonists are ordinary people's experiences and emotional reactions.</a:t>
            </a:r>
            <a:endParaRPr dirty="0"/>
          </a:p>
          <a:p>
            <a:pPr marL="0" indent="0" algn="just">
              <a:buNone/>
              <a:defRPr/>
            </a:pPr>
            <a:r>
              <a:rPr lang="en-US" sz="1800" dirty="0">
                <a:latin typeface="Calibri Light"/>
                <a:cs typeface="Calibri Light"/>
              </a:rPr>
              <a:t>The institute's past and current touring exhibitions are a source of the collection's expansion, variety, and uniqueness. Material findings, Virtual museum on the internet, and Confessional are the three departments of the museum, which also includes a bistro, a store, and a café.</a:t>
            </a:r>
            <a:endParaRPr dirty="0"/>
          </a:p>
        </p:txBody>
      </p:sp>
      <p:sp>
        <p:nvSpPr>
          <p:cNvPr id="4" name="TextBox 3"/>
          <p:cNvSpPr txBox="1"/>
          <p:nvPr/>
        </p:nvSpPr>
        <p:spPr bwMode="auto">
          <a:xfrm>
            <a:off x="1371600" y="1383358"/>
            <a:ext cx="8748963" cy="923330"/>
          </a:xfrm>
          <a:prstGeom prst="rect">
            <a:avLst/>
          </a:prstGeom>
          <a:noFill/>
        </p:spPr>
        <p:txBody>
          <a:bodyPr wrap="square" rtlCol="0">
            <a:spAutoFit/>
          </a:bodyPr>
          <a:lstStyle/>
          <a:p>
            <a:pPr>
              <a:defRPr/>
            </a:pPr>
            <a:r>
              <a:rPr lang="en-US" dirty="0"/>
              <a:t>Country: Croatia</a:t>
            </a:r>
          </a:p>
          <a:p>
            <a:pPr>
              <a:defRPr/>
            </a:pPr>
            <a:r>
              <a:rPr lang="en-US" dirty="0"/>
              <a:t>Type of organization: Interactive Museum</a:t>
            </a:r>
          </a:p>
          <a:p>
            <a:pPr>
              <a:defRPr/>
            </a:pPr>
            <a:r>
              <a:rPr lang="en-US" dirty="0"/>
              <a:t>Type of activity: Storytelling through objects</a:t>
            </a:r>
          </a:p>
        </p:txBody>
      </p:sp>
      <p:sp>
        <p:nvSpPr>
          <p:cNvPr id="5" name="TextBox 4"/>
          <p:cNvSpPr txBox="1"/>
          <p:nvPr/>
        </p:nvSpPr>
        <p:spPr bwMode="auto">
          <a:xfrm>
            <a:off x="1368534" y="5416048"/>
            <a:ext cx="9448799" cy="665694"/>
          </a:xfrm>
          <a:prstGeom prst="rect">
            <a:avLst/>
          </a:prstGeom>
          <a:noFill/>
        </p:spPr>
        <p:txBody>
          <a:bodyPr wrap="square" rtlCol="0">
            <a:spAutoFit/>
          </a:bodyPr>
          <a:lstStyle/>
          <a:p>
            <a:pPr>
              <a:defRPr/>
            </a:pPr>
            <a:r>
              <a:rPr lang="en-US" dirty="0"/>
              <a:t>Website: </a:t>
            </a:r>
            <a:r>
              <a:rPr lang="en-US" sz="1800" u="sng" dirty="0">
                <a:solidFill>
                  <a:srgbClr val="0000FF"/>
                </a:solidFill>
                <a:latin typeface="Calibri"/>
                <a:ea typeface="Calibri"/>
                <a:hlinkClick r:id="rId2" tooltip="http://www.brokenships.com/"/>
              </a:rPr>
              <a:t>www.brokenships.com</a:t>
            </a:r>
            <a:endParaRPr sz="1800" dirty="0">
              <a:latin typeface="Calibri"/>
              <a:ea typeface="Calibri"/>
            </a:endParaRPr>
          </a:p>
          <a:p>
            <a:pPr>
              <a:defRPr/>
            </a:pP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rcRect l="5839" t="8206" r="6364" b="5415"/>
          <a:stretch/>
        </p:blipFill>
        <p:spPr bwMode="auto">
          <a:xfrm>
            <a:off x="8870156" y="559385"/>
            <a:ext cx="2102644" cy="135492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491030"/>
            <a:ext cx="9601200" cy="741947"/>
          </a:xfrm>
        </p:spPr>
        <p:txBody>
          <a:bodyPr>
            <a:noAutofit/>
          </a:bodyPr>
          <a:lstStyle/>
          <a:p>
            <a:pPr>
              <a:defRPr/>
            </a:pPr>
            <a:r>
              <a:rPr lang="en-US" sz="3600" i="1"/>
              <a:t>4</a:t>
            </a:r>
            <a:r>
              <a:rPr lang="en-US" sz="3600" i="1">
                <a:solidFill>
                  <a:schemeClr val="tx2">
                    <a:lumMod val="10000"/>
                  </a:schemeClr>
                </a:solidFill>
              </a:rPr>
              <a:t>. Museum of Broken </a:t>
            </a:r>
            <a:br>
              <a:rPr lang="en-US" sz="3600" i="1">
                <a:solidFill>
                  <a:schemeClr val="tx2">
                    <a:lumMod val="10000"/>
                  </a:schemeClr>
                </a:solidFill>
              </a:rPr>
            </a:br>
            <a:r>
              <a:rPr lang="en-US" sz="3600" i="1">
                <a:solidFill>
                  <a:schemeClr val="tx2">
                    <a:lumMod val="10000"/>
                  </a:schemeClr>
                </a:solidFill>
              </a:rPr>
              <a:t>Relationships</a:t>
            </a:r>
            <a:br>
              <a:rPr lang="en-GB" sz="3600" b="0" i="0">
                <a:solidFill>
                  <a:schemeClr val="tx2">
                    <a:lumMod val="10000"/>
                  </a:schemeClr>
                </a:solidFill>
              </a:rPr>
            </a:br>
            <a:r>
              <a:rPr lang="en-US" sz="3600">
                <a:solidFill>
                  <a:schemeClr val="tx2">
                    <a:lumMod val="10000"/>
                  </a:schemeClr>
                </a:solidFill>
              </a:rPr>
              <a:t> </a:t>
            </a:r>
            <a:endParaRPr/>
          </a:p>
        </p:txBody>
      </p:sp>
      <p:sp>
        <p:nvSpPr>
          <p:cNvPr id="3" name="Content Placeholder 2"/>
          <p:cNvSpPr>
            <a:spLocks noGrp="1"/>
          </p:cNvSpPr>
          <p:nvPr>
            <p:ph idx="1"/>
          </p:nvPr>
        </p:nvSpPr>
        <p:spPr bwMode="auto">
          <a:xfrm>
            <a:off x="6142933" y="2279741"/>
            <a:ext cx="4677467" cy="3280611"/>
          </a:xfrm>
        </p:spPr>
        <p:txBody>
          <a:bodyPr>
            <a:normAutofit/>
          </a:bodyPr>
          <a:lstStyle/>
          <a:p>
            <a:pPr marL="0" indent="0" algn="just">
              <a:buNone/>
              <a:defRPr/>
            </a:pPr>
            <a:r>
              <a:rPr lang="en-US" sz="1800">
                <a:latin typeface="Calibri Light"/>
                <a:cs typeface="Calibri Light"/>
              </a:rPr>
              <a:t>In conferring the award in 2011, the EMF (European Museum Forum) jury noted that "The Museum of Broken Relationships fosters discussion and reflection not only on the fragility of human relationships, but also on the political, social, and cultural circumstances surrounding the stories told. The museum respects the public's ability to understand broader historical, social issues inherent in different cultures and identities and provides a catharsis for donors on a more personal level ”.</a:t>
            </a:r>
            <a:endParaRPr/>
          </a:p>
        </p:txBody>
      </p:sp>
      <p:sp>
        <p:nvSpPr>
          <p:cNvPr id="4" name="TextBox 3"/>
          <p:cNvSpPr txBox="1"/>
          <p:nvPr/>
        </p:nvSpPr>
        <p:spPr bwMode="auto">
          <a:xfrm>
            <a:off x="1371600" y="1412699"/>
            <a:ext cx="8748963" cy="923330"/>
          </a:xfrm>
          <a:prstGeom prst="rect">
            <a:avLst/>
          </a:prstGeom>
          <a:noFill/>
        </p:spPr>
        <p:txBody>
          <a:bodyPr wrap="square" rtlCol="0">
            <a:spAutoFit/>
          </a:bodyPr>
          <a:lstStyle/>
          <a:p>
            <a:pPr>
              <a:defRPr/>
            </a:pPr>
            <a:r>
              <a:rPr lang="en-US" dirty="0"/>
              <a:t>Country: Croatia</a:t>
            </a:r>
          </a:p>
          <a:p>
            <a:pPr>
              <a:defRPr/>
            </a:pPr>
            <a:r>
              <a:rPr lang="en-US" dirty="0"/>
              <a:t>Type of organization: Interactive Museum</a:t>
            </a:r>
          </a:p>
          <a:p>
            <a:pPr>
              <a:defRPr/>
            </a:pPr>
            <a:r>
              <a:rPr lang="en-US" dirty="0"/>
              <a:t>Type of activity: Storytelling through objects</a:t>
            </a:r>
          </a:p>
        </p:txBody>
      </p:sp>
      <p:sp>
        <p:nvSpPr>
          <p:cNvPr id="5" name="TextBox 4"/>
          <p:cNvSpPr txBox="1"/>
          <p:nvPr/>
        </p:nvSpPr>
        <p:spPr bwMode="auto">
          <a:xfrm>
            <a:off x="1371600" y="5606024"/>
            <a:ext cx="9448799" cy="665694"/>
          </a:xfrm>
          <a:prstGeom prst="rect">
            <a:avLst/>
          </a:prstGeom>
          <a:noFill/>
        </p:spPr>
        <p:txBody>
          <a:bodyPr wrap="square" rtlCol="0">
            <a:spAutoFit/>
          </a:bodyPr>
          <a:lstStyle/>
          <a:p>
            <a:pPr>
              <a:defRPr/>
            </a:pPr>
            <a:r>
              <a:rPr lang="en-US"/>
              <a:t>Website:</a:t>
            </a:r>
            <a:r>
              <a:rPr lang="en-US" sz="1800" u="sng">
                <a:solidFill>
                  <a:srgbClr val="0000FF"/>
                </a:solidFill>
                <a:latin typeface="Calibri"/>
                <a:ea typeface="Calibri"/>
                <a:hlinkClick r:id="rId2" tooltip="http://www.brokenships.com/"/>
              </a:rPr>
              <a:t>www.brokenships.com</a:t>
            </a:r>
            <a:endParaRPr sz="1800">
              <a:latin typeface="Calibri"/>
              <a:ea typeface="Calibri"/>
            </a:endParaRPr>
          </a:p>
          <a:p>
            <a:pPr>
              <a:defRPr/>
            </a:pPr>
            <a:endParaRPr lang="en-US"/>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9" name="Picture 8"/>
          <p:cNvPicPr>
            <a:picLocks noChangeAspect="1"/>
          </p:cNvPicPr>
          <p:nvPr/>
        </p:nvPicPr>
        <p:blipFill>
          <a:blip r:embed="rId3"/>
          <a:stretch/>
        </p:blipFill>
        <p:spPr bwMode="auto">
          <a:xfrm>
            <a:off x="1597362" y="2508873"/>
            <a:ext cx="4272876" cy="266406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4"/>
          <a:srcRect l="5839" t="8206" r="6364" b="5415"/>
          <a:stretch/>
        </p:blipFill>
        <p:spPr bwMode="auto">
          <a:xfrm>
            <a:off x="8870156" y="559385"/>
            <a:ext cx="2102644" cy="13549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3176"/>
            <a:ext cx="9601200" cy="741947"/>
          </a:xfrm>
        </p:spPr>
        <p:txBody>
          <a:bodyPr>
            <a:noAutofit/>
          </a:bodyPr>
          <a:lstStyle/>
          <a:p>
            <a:pPr>
              <a:defRPr/>
            </a:pPr>
            <a:r>
              <a:rPr lang="en-US" sz="3600" i="1"/>
              <a:t>4</a:t>
            </a:r>
            <a:r>
              <a:rPr lang="en-US" sz="3600" i="1">
                <a:solidFill>
                  <a:schemeClr val="tx2">
                    <a:lumMod val="10000"/>
                  </a:schemeClr>
                </a:solidFill>
              </a:rPr>
              <a:t>. Museum of Broken </a:t>
            </a:r>
            <a:br>
              <a:rPr lang="en-US" sz="3600" i="1">
                <a:solidFill>
                  <a:schemeClr val="tx2">
                    <a:lumMod val="10000"/>
                  </a:schemeClr>
                </a:solidFill>
              </a:rPr>
            </a:br>
            <a:r>
              <a:rPr lang="en-US" sz="3600" i="1">
                <a:solidFill>
                  <a:schemeClr val="tx2">
                    <a:lumMod val="10000"/>
                  </a:schemeClr>
                </a:solidFill>
              </a:rPr>
              <a:t>Relationships</a:t>
            </a:r>
            <a:br>
              <a:rPr lang="en-GB" sz="3600" b="0" i="0">
                <a:solidFill>
                  <a:schemeClr val="tx2">
                    <a:lumMod val="10000"/>
                  </a:schemeClr>
                </a:solidFill>
              </a:rPr>
            </a:br>
            <a:r>
              <a:rPr lang="en-US" sz="3600">
                <a:solidFill>
                  <a:schemeClr val="tx2">
                    <a:lumMod val="10000"/>
                  </a:schemeClr>
                </a:solidFill>
              </a:rPr>
              <a:t> </a:t>
            </a:r>
            <a:endParaRPr/>
          </a:p>
        </p:txBody>
      </p:sp>
      <p:sp>
        <p:nvSpPr>
          <p:cNvPr id="3" name="Content Placeholder 2"/>
          <p:cNvSpPr>
            <a:spLocks noGrp="1"/>
          </p:cNvSpPr>
          <p:nvPr>
            <p:ph idx="1"/>
          </p:nvPr>
        </p:nvSpPr>
        <p:spPr bwMode="auto">
          <a:xfrm>
            <a:off x="1405857" y="2685100"/>
            <a:ext cx="4724399" cy="3280611"/>
          </a:xfrm>
        </p:spPr>
        <p:txBody>
          <a:bodyPr vert="horz" lIns="91440" tIns="45720" rIns="91440" bIns="45720" rtlCol="0" anchor="t">
            <a:noAutofit/>
          </a:bodyPr>
          <a:lstStyle/>
          <a:p>
            <a:pPr marL="0" indent="0" algn="just">
              <a:buNone/>
              <a:defRPr/>
            </a:pPr>
            <a:r>
              <a:rPr lang="en-US" sz="1800" dirty="0">
                <a:latin typeface="Calibri Light"/>
                <a:cs typeface="Calibri Light"/>
              </a:rPr>
              <a:t>The aim of using Heritage Marketing was to</a:t>
            </a:r>
            <a:r>
              <a:rPr lang="en" sz="1800" dirty="0">
                <a:latin typeface="Calibri Light"/>
                <a:cs typeface="Calibri Light"/>
              </a:rPr>
              <a:t> create a place that welcomed those who had marked the completed romantic relationships of anyone in the world. It is a concept that starts from the scientific assumption that objects (in a broader sense, matter as a whole) have integrated characteristics, a sort of 'hologram' of memories and emotions. </a:t>
            </a:r>
            <a:endParaRPr lang="en-US" sz="1800" dirty="0">
              <a:latin typeface="Calibri Light"/>
              <a:cs typeface="Calibri Light"/>
            </a:endParaRPr>
          </a:p>
        </p:txBody>
      </p:sp>
      <p:sp>
        <p:nvSpPr>
          <p:cNvPr id="4" name="TextBox 3"/>
          <p:cNvSpPr txBox="1"/>
          <p:nvPr/>
        </p:nvSpPr>
        <p:spPr bwMode="auto">
          <a:xfrm>
            <a:off x="1405192" y="1595917"/>
            <a:ext cx="8748963" cy="923330"/>
          </a:xfrm>
          <a:prstGeom prst="rect">
            <a:avLst/>
          </a:prstGeom>
          <a:noFill/>
        </p:spPr>
        <p:txBody>
          <a:bodyPr wrap="square" rtlCol="0">
            <a:spAutoFit/>
          </a:bodyPr>
          <a:lstStyle/>
          <a:p>
            <a:pPr>
              <a:defRPr/>
            </a:pPr>
            <a:r>
              <a:rPr lang="en-US" dirty="0"/>
              <a:t>Country: Croatia</a:t>
            </a:r>
          </a:p>
          <a:p>
            <a:pPr>
              <a:defRPr/>
            </a:pPr>
            <a:r>
              <a:rPr lang="en-US" dirty="0"/>
              <a:t>Type of organization: Interactive Museum</a:t>
            </a:r>
          </a:p>
          <a:p>
            <a:pPr>
              <a:defRPr/>
            </a:pPr>
            <a:r>
              <a:rPr lang="en-US" dirty="0"/>
              <a:t>Type of activity: Storytelling through objects</a:t>
            </a:r>
          </a:p>
        </p:txBody>
      </p:sp>
      <p:sp>
        <p:nvSpPr>
          <p:cNvPr id="5" name="TextBox 4"/>
          <p:cNvSpPr txBox="1"/>
          <p:nvPr/>
        </p:nvSpPr>
        <p:spPr bwMode="auto">
          <a:xfrm>
            <a:off x="1371600" y="5566611"/>
            <a:ext cx="9448799" cy="665694"/>
          </a:xfrm>
          <a:prstGeom prst="rect">
            <a:avLst/>
          </a:prstGeom>
          <a:noFill/>
        </p:spPr>
        <p:txBody>
          <a:bodyPr wrap="square" rtlCol="0">
            <a:spAutoFit/>
          </a:bodyPr>
          <a:lstStyle/>
          <a:p>
            <a:pPr>
              <a:defRPr/>
            </a:pPr>
            <a:r>
              <a:rPr lang="en-US"/>
              <a:t>Website:</a:t>
            </a:r>
            <a:r>
              <a:rPr lang="en-US" sz="1800" u="sng">
                <a:solidFill>
                  <a:srgbClr val="0000FF"/>
                </a:solidFill>
                <a:latin typeface="Calibri"/>
                <a:ea typeface="Calibri"/>
                <a:hlinkClick r:id="rId2" tooltip="http://www.brokenships.com/"/>
              </a:rPr>
              <a:t>www.brokenships.com</a:t>
            </a:r>
            <a:endParaRPr sz="1800">
              <a:latin typeface="Calibri"/>
              <a:ea typeface="Calibri"/>
            </a:endParaRPr>
          </a:p>
          <a:p>
            <a:pPr>
              <a:defRPr/>
            </a:pPr>
            <a:endParaRPr lang="en-US"/>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598568" y="420551"/>
            <a:ext cx="2374232" cy="1595414"/>
          </a:xfrm>
          <a:prstGeom prst="rect">
            <a:avLst/>
          </a:prstGeom>
        </p:spPr>
      </p:pic>
      <p:pic>
        <p:nvPicPr>
          <p:cNvPr id="10" name="Picture 9"/>
          <p:cNvPicPr>
            <a:picLocks noChangeAspect="1"/>
          </p:cNvPicPr>
          <p:nvPr/>
        </p:nvPicPr>
        <p:blipFill>
          <a:blip r:embed="rId4"/>
          <a:stretch/>
        </p:blipFill>
        <p:spPr bwMode="auto">
          <a:xfrm>
            <a:off x="7014755" y="2591783"/>
            <a:ext cx="3220108" cy="254050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325998"/>
            <a:ext cx="9601200" cy="741947"/>
          </a:xfrm>
        </p:spPr>
        <p:txBody>
          <a:bodyPr>
            <a:noAutofit/>
          </a:bodyPr>
          <a:lstStyle/>
          <a:p>
            <a:pPr>
              <a:defRPr/>
            </a:pPr>
            <a:r>
              <a:rPr lang="en-US" sz="3600" i="1" dirty="0"/>
              <a:t>4</a:t>
            </a:r>
            <a:r>
              <a:rPr lang="en-US" sz="3600" i="1" dirty="0">
                <a:solidFill>
                  <a:schemeClr val="tx2">
                    <a:lumMod val="10000"/>
                  </a:schemeClr>
                </a:solidFill>
              </a:rPr>
              <a:t>. Museum of Broken </a:t>
            </a:r>
            <a:br>
              <a:rPr lang="en-US" sz="3600" i="1" dirty="0">
                <a:solidFill>
                  <a:schemeClr val="tx2">
                    <a:lumMod val="10000"/>
                  </a:schemeClr>
                </a:solidFill>
              </a:rPr>
            </a:br>
            <a:r>
              <a:rPr lang="en-US" sz="3600" i="1" dirty="0">
                <a:solidFill>
                  <a:schemeClr val="tx2">
                    <a:lumMod val="10000"/>
                  </a:schemeClr>
                </a:solidFill>
              </a:rPr>
              <a:t>Relationships</a:t>
            </a:r>
            <a:br>
              <a:rPr lang="en-GB" sz="3600" b="0" i="0" dirty="0">
                <a:solidFill>
                  <a:schemeClr val="tx2">
                    <a:lumMod val="10000"/>
                  </a:schemeClr>
                </a:solidFill>
              </a:rPr>
            </a:br>
            <a:r>
              <a:rPr lang="en-US" sz="3600" dirty="0">
                <a:solidFill>
                  <a:schemeClr val="tx2">
                    <a:lumMod val="10000"/>
                  </a:schemeClr>
                </a:solidFill>
              </a:rPr>
              <a:t> </a:t>
            </a:r>
            <a:endParaRPr dirty="0"/>
          </a:p>
        </p:txBody>
      </p:sp>
      <p:sp>
        <p:nvSpPr>
          <p:cNvPr id="3" name="Content Placeholder 2"/>
          <p:cNvSpPr>
            <a:spLocks noGrp="1"/>
          </p:cNvSpPr>
          <p:nvPr>
            <p:ph idx="1"/>
          </p:nvPr>
        </p:nvSpPr>
        <p:spPr bwMode="auto">
          <a:xfrm>
            <a:off x="1371600" y="2286000"/>
            <a:ext cx="9601200" cy="3280611"/>
          </a:xfrm>
        </p:spPr>
        <p:txBody>
          <a:bodyPr vert="horz" lIns="91440" tIns="45720" rIns="91440" bIns="45720" rtlCol="0" anchor="t">
            <a:noAutofit/>
          </a:bodyPr>
          <a:lstStyle/>
          <a:p>
            <a:pPr marL="0" indent="0" algn="just">
              <a:buNone/>
              <a:defRPr/>
            </a:pPr>
            <a:r>
              <a:rPr lang="en" sz="1800" dirty="0">
                <a:latin typeface="Calibri Light"/>
                <a:cs typeface="Calibri Light"/>
              </a:rPr>
              <a:t>The museum intends to create a space of 'safe memory' or 'protected memory', in order to preserve the tangible and intangible heritage of broken relationships.</a:t>
            </a:r>
            <a:br>
              <a:rPr lang="en" sz="1800" dirty="0">
                <a:latin typeface="Calibri Light"/>
                <a:cs typeface="Calibri Light"/>
              </a:rPr>
            </a:br>
            <a:r>
              <a:rPr lang="en" sz="1800" dirty="0">
                <a:latin typeface="Calibri Light"/>
                <a:cs typeface="Calibri Light"/>
              </a:rPr>
              <a:t>The ability to heal heart wounds by detaching (but not destroying it) from an object that symbolizes a breakup can mean a lot to those directly affected.</a:t>
            </a:r>
            <a:br>
              <a:rPr lang="en" sz="1800" dirty="0">
                <a:latin typeface="Calibri Light"/>
                <a:cs typeface="Calibri Light"/>
              </a:rPr>
            </a:br>
            <a:endParaRPr lang="en-US" sz="1800" dirty="0">
              <a:latin typeface="Calibri Light"/>
              <a:cs typeface="Calibri Light"/>
            </a:endParaRPr>
          </a:p>
        </p:txBody>
      </p:sp>
      <p:sp>
        <p:nvSpPr>
          <p:cNvPr id="4" name="TextBox 3"/>
          <p:cNvSpPr txBox="1"/>
          <p:nvPr/>
        </p:nvSpPr>
        <p:spPr bwMode="auto">
          <a:xfrm>
            <a:off x="1338888" y="1352878"/>
            <a:ext cx="8748963" cy="923330"/>
          </a:xfrm>
          <a:prstGeom prst="rect">
            <a:avLst/>
          </a:prstGeom>
          <a:noFill/>
        </p:spPr>
        <p:txBody>
          <a:bodyPr wrap="square" rtlCol="0">
            <a:spAutoFit/>
          </a:bodyPr>
          <a:lstStyle/>
          <a:p>
            <a:pPr>
              <a:defRPr/>
            </a:pPr>
            <a:r>
              <a:rPr lang="en-US" dirty="0"/>
              <a:t>Country: Croatia</a:t>
            </a:r>
          </a:p>
          <a:p>
            <a:pPr>
              <a:defRPr/>
            </a:pPr>
            <a:r>
              <a:rPr lang="en-US" dirty="0"/>
              <a:t>Type of organization: Interactive Museum</a:t>
            </a:r>
          </a:p>
          <a:p>
            <a:pPr>
              <a:defRPr/>
            </a:pPr>
            <a:r>
              <a:rPr lang="en-US" dirty="0"/>
              <a:t>Type of activity: Storytelling through objects</a:t>
            </a:r>
          </a:p>
        </p:txBody>
      </p:sp>
      <p:sp>
        <p:nvSpPr>
          <p:cNvPr id="5" name="TextBox 4"/>
          <p:cNvSpPr txBox="1"/>
          <p:nvPr/>
        </p:nvSpPr>
        <p:spPr bwMode="auto">
          <a:xfrm>
            <a:off x="1371600" y="5566611"/>
            <a:ext cx="9448799" cy="665694"/>
          </a:xfrm>
          <a:prstGeom prst="rect">
            <a:avLst/>
          </a:prstGeom>
          <a:noFill/>
        </p:spPr>
        <p:txBody>
          <a:bodyPr wrap="square" rtlCol="0">
            <a:spAutoFit/>
          </a:bodyPr>
          <a:lstStyle/>
          <a:p>
            <a:pPr>
              <a:defRPr/>
            </a:pPr>
            <a:r>
              <a:rPr lang="en-US"/>
              <a:t>Website:</a:t>
            </a:r>
            <a:r>
              <a:rPr lang="en-US" sz="1800" u="sng">
                <a:solidFill>
                  <a:srgbClr val="0000FF"/>
                </a:solidFill>
                <a:latin typeface="Calibri"/>
                <a:ea typeface="Calibri"/>
                <a:hlinkClick r:id="rId2" tooltip="http://www.brokenships.com/"/>
              </a:rPr>
              <a:t>www.brokenships.com</a:t>
            </a:r>
            <a:endParaRPr sz="1800">
              <a:latin typeface="Calibri"/>
              <a:ea typeface="Calibri"/>
            </a:endParaRPr>
          </a:p>
          <a:p>
            <a:pPr>
              <a:defRPr/>
            </a:pPr>
            <a:endParaRPr lang="en-US"/>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598568" y="420551"/>
            <a:ext cx="2374232" cy="1595414"/>
          </a:xfrm>
          <a:prstGeom prst="rect">
            <a:avLst/>
          </a:prstGeom>
        </p:spPr>
      </p:pic>
      <p:pic>
        <p:nvPicPr>
          <p:cNvPr id="9" name="Picture 8"/>
          <p:cNvPicPr>
            <a:picLocks noChangeAspect="1"/>
          </p:cNvPicPr>
          <p:nvPr/>
        </p:nvPicPr>
        <p:blipFill>
          <a:blip r:embed="rId4"/>
          <a:stretch/>
        </p:blipFill>
        <p:spPr bwMode="auto">
          <a:xfrm>
            <a:off x="5342021" y="3475676"/>
            <a:ext cx="2080104" cy="229335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5</a:t>
            </a:r>
            <a:r>
              <a:rPr lang="en-US" i="1">
                <a:solidFill>
                  <a:schemeClr val="tx2">
                    <a:lumMod val="10000"/>
                  </a:schemeClr>
                </a:solidFill>
              </a:rPr>
              <a:t>. Little Bee Fresh</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296735"/>
            <a:ext cx="5000171" cy="3280611"/>
          </a:xfrm>
        </p:spPr>
        <p:txBody>
          <a:bodyPr/>
          <a:lstStyle/>
          <a:p>
            <a:pPr marL="0" indent="0" algn="just">
              <a:buNone/>
              <a:defRPr/>
            </a:pPr>
            <a:r>
              <a:rPr lang="en-US" sz="1800" dirty="0">
                <a:latin typeface="Calibri Light"/>
                <a:cs typeface="Calibri Light"/>
              </a:rPr>
              <a:t>The company uses the story of “Aunt Ida”, a relative of the founders, to tell about the origin of the idea, mission, product development and company itself. Thereby, a corporate heritage identity is transported by underlining the importance of inheritance and creating a multi-generational character. The emotional message style may create positive or negative emotions. </a:t>
            </a:r>
            <a:r>
              <a:rPr lang="en-US" sz="1800" dirty="0">
                <a:latin typeface="Calibri Light"/>
                <a:ea typeface="Calibri"/>
                <a:cs typeface="Calibri Light"/>
              </a:rPr>
              <a:t>In this case, the corporate heritage marketing may appeal to positive emotions in form of comfort in the past during times of great social change in the present.</a:t>
            </a:r>
            <a:endParaRPr lang="en-US" dirty="0">
              <a:latin typeface="Calibri Light"/>
              <a:cs typeface="Calibri Light"/>
            </a:endParaRPr>
          </a:p>
        </p:txBody>
      </p:sp>
      <p:sp>
        <p:nvSpPr>
          <p:cNvPr id="4" name="TextBox 3"/>
          <p:cNvSpPr txBox="1"/>
          <p:nvPr/>
        </p:nvSpPr>
        <p:spPr bwMode="auto">
          <a:xfrm>
            <a:off x="1371597" y="1306027"/>
            <a:ext cx="8748963" cy="923330"/>
          </a:xfrm>
          <a:prstGeom prst="rect">
            <a:avLst/>
          </a:prstGeom>
          <a:noFill/>
        </p:spPr>
        <p:txBody>
          <a:bodyPr wrap="square" rtlCol="0">
            <a:spAutoFit/>
          </a:bodyPr>
          <a:lstStyle/>
          <a:p>
            <a:pPr>
              <a:defRPr/>
            </a:pPr>
            <a:r>
              <a:rPr lang="en-US" dirty="0"/>
              <a:t>Country: Germany</a:t>
            </a:r>
            <a:endParaRPr dirty="0"/>
          </a:p>
          <a:p>
            <a:pPr>
              <a:defRPr/>
            </a:pPr>
            <a:r>
              <a:rPr lang="en-US" dirty="0"/>
              <a:t>Type of business: </a:t>
            </a:r>
            <a:r>
              <a:rPr lang="en-US" sz="1800" dirty="0">
                <a:latin typeface="Calibri"/>
                <a:ea typeface="Calibri"/>
              </a:rPr>
              <a:t>Beeswax Wraps Production</a:t>
            </a:r>
          </a:p>
          <a:p>
            <a:pPr>
              <a:defRPr/>
            </a:pPr>
            <a:r>
              <a:rPr lang="en-US" dirty="0">
                <a:latin typeface="Calibri"/>
              </a:rPr>
              <a:t>Type of activity: Creation of a narrative</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US" sz="1800" u="sng" dirty="0">
                <a:latin typeface="Calibri"/>
                <a:ea typeface="Calibri"/>
                <a:hlinkClick r:id="rId2" tooltip="https://little-bee-fresh.de/tante-ida/"/>
              </a:rPr>
              <a:t>https://little-bee-fresh.de/tante-ida/</a:t>
            </a:r>
            <a:r>
              <a:rPr lang="en-US" sz="1800" dirty="0">
                <a:latin typeface="Calibri"/>
                <a:ea typeface="Calibri"/>
              </a:rPr>
              <a:t> </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Grafik 6" descr="Ein Bild, das Zeichnung, Uhr enthält.&#10;&#10;Automatisch generierte Beschreibung"/>
          <p:cNvPicPr>
            <a:picLocks noChangeAspect="1"/>
          </p:cNvPicPr>
          <p:nvPr/>
        </p:nvPicPr>
        <p:blipFill>
          <a:blip r:embed="rId3"/>
          <a:stretch/>
        </p:blipFill>
        <p:spPr bwMode="auto">
          <a:xfrm>
            <a:off x="7938840" y="558153"/>
            <a:ext cx="3033963" cy="722501"/>
          </a:xfrm>
          <a:prstGeom prst="rect">
            <a:avLst/>
          </a:prstGeom>
        </p:spPr>
      </p:pic>
      <p:pic>
        <p:nvPicPr>
          <p:cNvPr id="11" name="Picture 10"/>
          <p:cNvPicPr>
            <a:picLocks noChangeAspect="1"/>
          </p:cNvPicPr>
          <p:nvPr/>
        </p:nvPicPr>
        <p:blipFill>
          <a:blip r:embed="rId4"/>
          <a:stretch/>
        </p:blipFill>
        <p:spPr bwMode="auto">
          <a:xfrm>
            <a:off x="7067970" y="2116741"/>
            <a:ext cx="1741739" cy="2331010"/>
          </a:xfrm>
          <a:prstGeom prst="rect">
            <a:avLst/>
          </a:prstGeom>
        </p:spPr>
      </p:pic>
      <p:pic>
        <p:nvPicPr>
          <p:cNvPr id="13" name="Picture 12"/>
          <p:cNvPicPr>
            <a:picLocks noChangeAspect="1"/>
          </p:cNvPicPr>
          <p:nvPr/>
        </p:nvPicPr>
        <p:blipFill>
          <a:blip r:embed="rId5"/>
          <a:stretch/>
        </p:blipFill>
        <p:spPr bwMode="auto">
          <a:xfrm>
            <a:off x="8245876" y="2810451"/>
            <a:ext cx="2740463" cy="1889975"/>
          </a:xfrm>
          <a:prstGeom prst="rect">
            <a:avLst/>
          </a:prstGeom>
        </p:spPr>
      </p:pic>
      <p:pic>
        <p:nvPicPr>
          <p:cNvPr id="15" name="Picture 14"/>
          <p:cNvPicPr>
            <a:picLocks noChangeAspect="1"/>
          </p:cNvPicPr>
          <p:nvPr/>
        </p:nvPicPr>
        <p:blipFill>
          <a:blip r:embed="rId6"/>
          <a:stretch/>
        </p:blipFill>
        <p:spPr bwMode="auto">
          <a:xfrm>
            <a:off x="7724356" y="3755437"/>
            <a:ext cx="1480431" cy="207779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5</a:t>
            </a:r>
            <a:r>
              <a:rPr lang="en-US" i="1">
                <a:solidFill>
                  <a:schemeClr val="tx2">
                    <a:lumMod val="10000"/>
                  </a:schemeClr>
                </a:solidFill>
              </a:rPr>
              <a:t>. Little Bee Fresh</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250486"/>
            <a:ext cx="9601200" cy="3280611"/>
          </a:xfrm>
        </p:spPr>
        <p:txBody>
          <a:bodyPr>
            <a:normAutofit/>
          </a:bodyPr>
          <a:lstStyle/>
          <a:p>
            <a:pPr marL="0" indent="0" algn="just">
              <a:buNone/>
              <a:defRPr/>
            </a:pPr>
            <a:r>
              <a:rPr lang="en-US" sz="1800" dirty="0">
                <a:latin typeface="Calibri Light"/>
                <a:cs typeface="Calibri Light"/>
              </a:rPr>
              <a:t>The aim of using Heritage Marketing, accordingly to its founders is that: Aunt Ida is a role model to us, because she shows how an alternative approach to sustainability does indeed work: in her time, there was no plastic,  and she was a self-supporter. All the more, storing groceries was a vital issue to her. This story relates to both our formation, and to our product, and it is a true occurrence. Our product is not novel, it has been tried and tested over decades. Storytelling is essential to marketing, that is why they tell this story. This is well received by our customers and the story helps in building trust to us, to the brand and to the product.</a:t>
            </a:r>
            <a:endParaRPr dirty="0"/>
          </a:p>
        </p:txBody>
      </p:sp>
      <p:sp>
        <p:nvSpPr>
          <p:cNvPr id="4" name="TextBox 3"/>
          <p:cNvSpPr txBox="1"/>
          <p:nvPr/>
        </p:nvSpPr>
        <p:spPr bwMode="auto">
          <a:xfrm>
            <a:off x="1400021" y="1280654"/>
            <a:ext cx="8748963" cy="923330"/>
          </a:xfrm>
          <a:prstGeom prst="rect">
            <a:avLst/>
          </a:prstGeom>
          <a:noFill/>
        </p:spPr>
        <p:txBody>
          <a:bodyPr wrap="square" rtlCol="0">
            <a:spAutoFit/>
          </a:bodyPr>
          <a:lstStyle/>
          <a:p>
            <a:pPr>
              <a:defRPr/>
            </a:pPr>
            <a:r>
              <a:rPr lang="en-US" dirty="0"/>
              <a:t>Country: Germany</a:t>
            </a:r>
          </a:p>
          <a:p>
            <a:pPr>
              <a:defRPr/>
            </a:pPr>
            <a:r>
              <a:rPr lang="en-US" dirty="0"/>
              <a:t>Type of business: Beeswax Wraps Production</a:t>
            </a:r>
          </a:p>
          <a:p>
            <a:pPr>
              <a:defRPr/>
            </a:pPr>
            <a:r>
              <a:rPr lang="en-US" dirty="0"/>
              <a:t>Type of activity: Creation of a narrative</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US" sz="1800" u="sng">
                <a:latin typeface="Calibri"/>
                <a:ea typeface="Calibri"/>
                <a:hlinkClick r:id="rId2" tooltip="https://little-bee-fresh.de/tante-ida/"/>
              </a:rPr>
              <a:t>https://little-bee-fresh.de/tante-ida/</a:t>
            </a:r>
            <a:r>
              <a:rPr lang="en-US" sz="1800">
                <a:latin typeface="Calibri"/>
                <a:ea typeface="Calibri"/>
              </a:rPr>
              <a:t> </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Grafik 6" descr="Ein Bild, das Zeichnung, Uhr enthält.&#10;&#10;Automatisch generierte Beschreibung"/>
          <p:cNvPicPr>
            <a:picLocks noChangeAspect="1"/>
          </p:cNvPicPr>
          <p:nvPr/>
        </p:nvPicPr>
        <p:blipFill>
          <a:blip r:embed="rId3"/>
          <a:stretch/>
        </p:blipFill>
        <p:spPr bwMode="auto">
          <a:xfrm>
            <a:off x="7938840" y="558153"/>
            <a:ext cx="3033963" cy="722501"/>
          </a:xfrm>
          <a:prstGeom prst="rect">
            <a:avLst/>
          </a:prstGeom>
        </p:spPr>
      </p:pic>
      <p:pic>
        <p:nvPicPr>
          <p:cNvPr id="9" name="Picture 8"/>
          <p:cNvPicPr>
            <a:picLocks noChangeAspect="1"/>
          </p:cNvPicPr>
          <p:nvPr/>
        </p:nvPicPr>
        <p:blipFill>
          <a:blip r:embed="rId4"/>
          <a:stretch/>
        </p:blipFill>
        <p:spPr bwMode="auto">
          <a:xfrm>
            <a:off x="5223923" y="3929989"/>
            <a:ext cx="5748877" cy="164735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6</a:t>
            </a:r>
            <a:r>
              <a:rPr lang="en-US" i="1">
                <a:solidFill>
                  <a:schemeClr val="tx2">
                    <a:lumMod val="10000"/>
                  </a:schemeClr>
                </a:solidFill>
              </a:rPr>
              <a:t>. Rhanders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341933"/>
            <a:ext cx="5450114" cy="3280611"/>
          </a:xfrm>
        </p:spPr>
        <p:txBody>
          <a:bodyPr>
            <a:normAutofit lnSpcReduction="10000"/>
          </a:bodyPr>
          <a:lstStyle/>
          <a:p>
            <a:pPr algn="just">
              <a:defRPr/>
            </a:pPr>
            <a:r>
              <a:rPr lang="en-US" dirty="0">
                <a:latin typeface="Calibri Light"/>
                <a:cs typeface="Calibri Light"/>
              </a:rPr>
              <a:t>The company was officially founded in 1811, in Randers, Denmark. It is an official deliverer to the royal family. In 2018, Rina Hansen, the current owner and CEO, took over the company. </a:t>
            </a:r>
            <a:endParaRPr dirty="0"/>
          </a:p>
          <a:p>
            <a:pPr algn="just">
              <a:defRPr/>
            </a:pPr>
            <a:r>
              <a:rPr lang="en-US" dirty="0">
                <a:latin typeface="Calibri Light"/>
                <a:cs typeface="Calibri Light"/>
              </a:rPr>
              <a:t>In 2019, the company’s name changed from ”Randers </a:t>
            </a:r>
            <a:r>
              <a:rPr lang="en-US" dirty="0" err="1">
                <a:latin typeface="Calibri Light"/>
                <a:cs typeface="Calibri Light"/>
              </a:rPr>
              <a:t>Handskefabrik</a:t>
            </a:r>
            <a:r>
              <a:rPr lang="en-US" dirty="0">
                <a:latin typeface="Calibri Light"/>
                <a:cs typeface="Calibri Light"/>
              </a:rPr>
              <a:t>” to RHANDERS . The company is said to be amongst the oldest glove manufacturers, globally. Its headquarter and production is located in Randers, with a </a:t>
            </a:r>
            <a:r>
              <a:rPr lang="en-US" dirty="0" err="1">
                <a:latin typeface="Calibri Light"/>
                <a:cs typeface="Calibri Light"/>
              </a:rPr>
              <a:t>flagstore</a:t>
            </a:r>
            <a:r>
              <a:rPr lang="en-US" dirty="0">
                <a:latin typeface="Calibri Light"/>
                <a:cs typeface="Calibri Light"/>
              </a:rPr>
              <a:t> in Copenhagen.</a:t>
            </a:r>
            <a:endParaRPr dirty="0"/>
          </a:p>
          <a:p>
            <a:pPr algn="just">
              <a:defRPr/>
            </a:pPr>
            <a:endParaRPr lang="en-US" dirty="0">
              <a:latin typeface="Calibri Light"/>
              <a:cs typeface="Calibri Light"/>
            </a:endParaRPr>
          </a:p>
        </p:txBody>
      </p:sp>
      <p:sp>
        <p:nvSpPr>
          <p:cNvPr id="4" name="TextBox 3"/>
          <p:cNvSpPr txBox="1"/>
          <p:nvPr/>
        </p:nvSpPr>
        <p:spPr bwMode="auto">
          <a:xfrm>
            <a:off x="1485900" y="1427747"/>
            <a:ext cx="8748963" cy="923330"/>
          </a:xfrm>
          <a:prstGeom prst="rect">
            <a:avLst/>
          </a:prstGeom>
          <a:noFill/>
        </p:spPr>
        <p:txBody>
          <a:bodyPr wrap="square" rtlCol="0">
            <a:spAutoFit/>
          </a:bodyPr>
          <a:lstStyle/>
          <a:p>
            <a:pPr>
              <a:defRPr/>
            </a:pPr>
            <a:r>
              <a:rPr lang="en-US" dirty="0"/>
              <a:t>Country: Denmark</a:t>
            </a:r>
            <a:endParaRPr dirty="0"/>
          </a:p>
          <a:p>
            <a:pPr>
              <a:defRPr/>
            </a:pPr>
            <a:r>
              <a:rPr lang="en-US" dirty="0"/>
              <a:t>Type of business: Glove and leather good manufacturer</a:t>
            </a:r>
          </a:p>
          <a:p>
            <a:pPr>
              <a:defRPr/>
            </a:pPr>
            <a:r>
              <a:rPr lang="en-US" dirty="0"/>
              <a:t>Type of activity: Iconic products</a:t>
            </a:r>
            <a:endParaRPr dirty="0">
              <a:highlight>
                <a:srgbClr val="FFFF00"/>
              </a:highlight>
            </a:endParaRPr>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defRPr/>
            </a:pPr>
            <a:r>
              <a:rPr lang="en-US" dirty="0"/>
              <a:t>Website: </a:t>
            </a:r>
            <a:r>
              <a:rPr lang="en-US" sz="1800" u="sng" dirty="0">
                <a:solidFill>
                  <a:srgbClr val="0563C1"/>
                </a:solidFill>
                <a:latin typeface="Calibri"/>
                <a:ea typeface="Calibri"/>
                <a:hlinkClick r:id="rId2" tooltip="https://rhanders.com/"/>
              </a:rPr>
              <a:t>https://rhanders.com/</a:t>
            </a:r>
            <a:endParaRPr sz="1800" dirty="0">
              <a:latin typeface="Calibri"/>
              <a:ea typeface="Calibri"/>
            </a:endParaRPr>
          </a:p>
          <a:p>
            <a:pPr>
              <a:defRPr/>
            </a:pPr>
            <a:endParaRPr lang="en-US"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428986" y="559831"/>
            <a:ext cx="2551068" cy="1385765"/>
          </a:xfrm>
          <a:prstGeom prst="rect">
            <a:avLst/>
          </a:prstGeom>
        </p:spPr>
      </p:pic>
      <p:pic>
        <p:nvPicPr>
          <p:cNvPr id="9" name="Picture 8"/>
          <p:cNvPicPr>
            <a:picLocks noChangeAspect="1"/>
          </p:cNvPicPr>
          <p:nvPr/>
        </p:nvPicPr>
        <p:blipFill>
          <a:blip r:embed="rId4"/>
          <a:stretch/>
        </p:blipFill>
        <p:spPr bwMode="auto">
          <a:xfrm>
            <a:off x="6953248" y="2478924"/>
            <a:ext cx="4019552" cy="25386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6</a:t>
            </a:r>
            <a:r>
              <a:rPr lang="en-US" i="1">
                <a:solidFill>
                  <a:schemeClr val="tx2">
                    <a:lumMod val="10000"/>
                  </a:schemeClr>
                </a:solidFill>
              </a:rPr>
              <a:t>. Rhanders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117047" y="2394614"/>
            <a:ext cx="6004627" cy="3492533"/>
          </a:xfrm>
        </p:spPr>
        <p:txBody>
          <a:bodyPr>
            <a:normAutofit/>
          </a:bodyPr>
          <a:lstStyle/>
          <a:p>
            <a:pPr marL="0" indent="0" algn="just">
              <a:buNone/>
              <a:defRPr/>
            </a:pPr>
            <a:r>
              <a:rPr lang="en-US" sz="1800" dirty="0">
                <a:latin typeface="Calibri Light"/>
                <a:cs typeface="Calibri Light"/>
              </a:rPr>
              <a:t>The aim of using Heritage Marketing in </a:t>
            </a:r>
            <a:r>
              <a:rPr lang="en-US" sz="1800" dirty="0" err="1">
                <a:latin typeface="Calibri Light"/>
                <a:cs typeface="Calibri Light"/>
              </a:rPr>
              <a:t>Rhanders</a:t>
            </a:r>
            <a:r>
              <a:rPr lang="en-US" sz="1800" dirty="0">
                <a:latin typeface="Calibri Light"/>
                <a:cs typeface="Calibri Light"/>
              </a:rPr>
              <a:t>, as explained by the current CEO is to preserve the heritage of the last remaining company on its kind  in Europe, in her own words: </a:t>
            </a:r>
            <a:r>
              <a:rPr lang="en-GB" sz="1800" dirty="0">
                <a:latin typeface="Calibri Light"/>
                <a:ea typeface="Calibri"/>
                <a:cs typeface="Calibri Light"/>
              </a:rPr>
              <a:t>. </a:t>
            </a:r>
            <a:r>
              <a:rPr lang="en-GB" sz="1800" i="1" dirty="0">
                <a:latin typeface="Calibri Light"/>
                <a:ea typeface="Calibri"/>
                <a:cs typeface="Calibri Light"/>
              </a:rPr>
              <a:t>“My life mission with purchasing the company with dedicating my career to running it is to preserve the heritage and craftsmanship. I feel that it is a very important part of our history. Our company is the last one remaining in Europe, so this has to be preserved! We need to document our heritage, and then we also need to innovate, else we just become a museum. I need to make our brand desirable, and I think that telling stories about our culture and history helps our customers understand meaning and heritage behind it”.</a:t>
            </a:r>
            <a:endParaRPr lang="en-US" sz="1800" i="1" dirty="0">
              <a:latin typeface="Calibri Light"/>
              <a:cs typeface="Calibri Light"/>
            </a:endParaRPr>
          </a:p>
        </p:txBody>
      </p:sp>
      <p:sp>
        <p:nvSpPr>
          <p:cNvPr id="4" name="TextBox 3"/>
          <p:cNvSpPr txBox="1"/>
          <p:nvPr/>
        </p:nvSpPr>
        <p:spPr bwMode="auto">
          <a:xfrm>
            <a:off x="1485900" y="1427747"/>
            <a:ext cx="8748963" cy="923330"/>
          </a:xfrm>
          <a:prstGeom prst="rect">
            <a:avLst/>
          </a:prstGeom>
          <a:noFill/>
        </p:spPr>
        <p:txBody>
          <a:bodyPr wrap="square" rtlCol="0">
            <a:spAutoFit/>
          </a:bodyPr>
          <a:lstStyle/>
          <a:p>
            <a:pPr>
              <a:defRPr/>
            </a:pPr>
            <a:r>
              <a:rPr lang="en-US" dirty="0"/>
              <a:t>Country: Denmark</a:t>
            </a:r>
          </a:p>
          <a:p>
            <a:pPr>
              <a:defRPr/>
            </a:pPr>
            <a:r>
              <a:rPr lang="en-US" dirty="0"/>
              <a:t>Type of business: Glove and leather good manufacturer</a:t>
            </a:r>
          </a:p>
          <a:p>
            <a:pPr>
              <a:defRPr/>
            </a:pPr>
            <a:r>
              <a:rPr lang="en-US" dirty="0"/>
              <a:t>Type of activity: Iconic products</a:t>
            </a:r>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defRPr/>
            </a:pPr>
            <a:r>
              <a:rPr lang="en-US"/>
              <a:t>Website: </a:t>
            </a:r>
            <a:r>
              <a:rPr lang="en-US" sz="1800" u="sng">
                <a:solidFill>
                  <a:srgbClr val="0563C1"/>
                </a:solidFill>
                <a:latin typeface="Calibri"/>
                <a:ea typeface="Calibri"/>
                <a:hlinkClick r:id="rId2" tooltip="https://rhanders.com/"/>
              </a:rPr>
              <a:t>https://rhanders.com/</a:t>
            </a:r>
            <a:endParaRPr sz="1800">
              <a:latin typeface="Calibri"/>
              <a:ea typeface="Calibri"/>
            </a:endParaRPr>
          </a:p>
          <a:p>
            <a:pPr>
              <a:defRPr/>
            </a:pPr>
            <a:endParaRPr lang="en-US"/>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428986" y="559831"/>
            <a:ext cx="2551068" cy="1385765"/>
          </a:xfrm>
          <a:prstGeom prst="rect">
            <a:avLst/>
          </a:prstGeom>
        </p:spPr>
      </p:pic>
      <p:pic>
        <p:nvPicPr>
          <p:cNvPr id="9" name="Picture 8"/>
          <p:cNvPicPr>
            <a:picLocks noChangeAspect="1"/>
          </p:cNvPicPr>
          <p:nvPr/>
        </p:nvPicPr>
        <p:blipFill>
          <a:blip r:embed="rId4"/>
          <a:stretch/>
        </p:blipFill>
        <p:spPr bwMode="auto">
          <a:xfrm>
            <a:off x="7121674" y="2394614"/>
            <a:ext cx="3858380" cy="27229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7</a:t>
            </a:r>
            <a:r>
              <a:rPr lang="en-US" i="1">
                <a:solidFill>
                  <a:schemeClr val="tx2">
                    <a:lumMod val="10000"/>
                  </a:schemeClr>
                </a:solidFill>
              </a:rPr>
              <a:t>. Inkaras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82669" y="2286000"/>
            <a:ext cx="6614160" cy="3280611"/>
          </a:xfrm>
        </p:spPr>
        <p:txBody>
          <a:bodyPr>
            <a:normAutofit/>
          </a:bodyPr>
          <a:lstStyle/>
          <a:p>
            <a:pPr marL="0" indent="0" algn="just">
              <a:buNone/>
              <a:defRPr/>
            </a:pPr>
            <a:r>
              <a:rPr lang="en-US" sz="1800" dirty="0">
                <a:latin typeface="Calibri Light"/>
                <a:cs typeface="Calibri Light"/>
              </a:rPr>
              <a:t>The company was founded in 1933 and after a series of events was liquidated in 2012. The trademark rights were purchased in 2018 and the restoration/comeback process begun. The restoration process started with obtaining as much information as possible on the factory's 86-year existence. Various European countries were used to purchase old </a:t>
            </a:r>
            <a:r>
              <a:rPr lang="en-US" sz="1800" dirty="0" err="1">
                <a:latin typeface="Calibri Light"/>
                <a:cs typeface="Calibri Light"/>
              </a:rPr>
              <a:t>Inkaras</a:t>
            </a:r>
            <a:r>
              <a:rPr lang="en-US" sz="1800" dirty="0">
                <a:latin typeface="Calibri Light"/>
                <a:cs typeface="Calibri Light"/>
              </a:rPr>
              <a:t> footwear models. The firm now has a large variety of models ranging from the 1970s to the late 1990s. New models were introduced to the local market in 2019 and have proved highly popular among the locals. The company is developing its range of new shoes and is actively seeking development into other countries, since the brand is well-known in Eastern and Central Europe.</a:t>
            </a:r>
            <a:endParaRPr dirty="0"/>
          </a:p>
        </p:txBody>
      </p:sp>
      <p:sp>
        <p:nvSpPr>
          <p:cNvPr id="4" name="TextBox 3"/>
          <p:cNvSpPr txBox="1"/>
          <p:nvPr/>
        </p:nvSpPr>
        <p:spPr bwMode="auto">
          <a:xfrm>
            <a:off x="1452222" y="1268413"/>
            <a:ext cx="8748963" cy="1200329"/>
          </a:xfrm>
          <a:prstGeom prst="rect">
            <a:avLst/>
          </a:prstGeom>
          <a:noFill/>
        </p:spPr>
        <p:txBody>
          <a:bodyPr wrap="square" rtlCol="0">
            <a:spAutoFit/>
          </a:bodyPr>
          <a:lstStyle/>
          <a:p>
            <a:pPr>
              <a:defRPr/>
            </a:pPr>
            <a:r>
              <a:rPr lang="en-US" dirty="0"/>
              <a:t>Country: Lithuania</a:t>
            </a:r>
            <a:endParaRPr dirty="0"/>
          </a:p>
          <a:p>
            <a:pPr>
              <a:defRPr/>
            </a:pPr>
            <a:r>
              <a:rPr lang="en-US" dirty="0"/>
              <a:t>Type of business: </a:t>
            </a:r>
            <a:r>
              <a:rPr lang="en-US" sz="1800" dirty="0">
                <a:ea typeface="Calibri"/>
              </a:rPr>
              <a:t>Production of canvas sneakers and other footwear</a:t>
            </a:r>
          </a:p>
          <a:p>
            <a:pPr>
              <a:defRPr/>
            </a:pPr>
            <a:r>
              <a:rPr lang="en-US" dirty="0">
                <a:ea typeface="Calibri"/>
              </a:rPr>
              <a:t>Type of activity: Brand restoration</a:t>
            </a:r>
            <a:endParaRPr sz="1800" dirty="0">
              <a:ea typeface="Calibri"/>
            </a:endParaRPr>
          </a:p>
          <a:p>
            <a:pPr>
              <a:defRPr/>
            </a:pPr>
            <a:endParaRPr lang="en-US" dirty="0"/>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defRPr/>
            </a:pPr>
            <a:r>
              <a:rPr lang="en-US" dirty="0"/>
              <a:t>Website: </a:t>
            </a:r>
            <a:r>
              <a:rPr lang="lt-LT" u="sng" dirty="0">
                <a:hlinkClick r:id="rId2" tooltip="http://www.inkaras.lt/"/>
              </a:rPr>
              <a:t>www.inkaras.lt</a:t>
            </a:r>
            <a:endParaRPr dirty="0"/>
          </a:p>
          <a:p>
            <a:pPr>
              <a:defRPr/>
            </a:pP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492343" y="541290"/>
            <a:ext cx="1478645" cy="1478645"/>
          </a:xfrm>
          <a:prstGeom prst="rect">
            <a:avLst/>
          </a:prstGeom>
        </p:spPr>
      </p:pic>
      <p:pic>
        <p:nvPicPr>
          <p:cNvPr id="9" name="Picture 8"/>
          <p:cNvPicPr>
            <a:picLocks noChangeAspect="1"/>
          </p:cNvPicPr>
          <p:nvPr/>
        </p:nvPicPr>
        <p:blipFill>
          <a:blip r:embed="rId4"/>
          <a:stretch/>
        </p:blipFill>
        <p:spPr bwMode="auto">
          <a:xfrm>
            <a:off x="8265523" y="2188692"/>
            <a:ext cx="2453640" cy="1807004"/>
          </a:xfrm>
          <a:prstGeom prst="rect">
            <a:avLst/>
          </a:prstGeom>
        </p:spPr>
      </p:pic>
      <p:pic>
        <p:nvPicPr>
          <p:cNvPr id="11" name="Picture 10"/>
          <p:cNvPicPr>
            <a:picLocks noChangeAspect="1"/>
          </p:cNvPicPr>
          <p:nvPr/>
        </p:nvPicPr>
        <p:blipFill>
          <a:blip r:embed="rId5"/>
          <a:stretch/>
        </p:blipFill>
        <p:spPr bwMode="auto">
          <a:xfrm>
            <a:off x="9739196" y="3962030"/>
            <a:ext cx="1225983" cy="180700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7</a:t>
            </a:r>
            <a:r>
              <a:rPr lang="en-US" i="1">
                <a:solidFill>
                  <a:schemeClr val="tx2">
                    <a:lumMod val="10000"/>
                  </a:schemeClr>
                </a:solidFill>
              </a:rPr>
              <a:t>. Inkaras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244631"/>
            <a:ext cx="5934075" cy="3280611"/>
          </a:xfrm>
        </p:spPr>
        <p:txBody>
          <a:bodyPr>
            <a:noAutofit/>
          </a:bodyPr>
          <a:lstStyle/>
          <a:p>
            <a:pPr marL="0" indent="0" algn="just">
              <a:buNone/>
              <a:defRPr/>
            </a:pPr>
            <a:r>
              <a:rPr lang="en-US" sz="1800" dirty="0">
                <a:latin typeface="Calibri Light"/>
                <a:cs typeface="Calibri Light"/>
              </a:rPr>
              <a:t>The aim of using Heritage Marketing with </a:t>
            </a:r>
            <a:r>
              <a:rPr lang="en-US" sz="1800" dirty="0" err="1">
                <a:latin typeface="Calibri Light"/>
                <a:cs typeface="Calibri Light"/>
              </a:rPr>
              <a:t>inkaras</a:t>
            </a:r>
            <a:r>
              <a:rPr lang="en-US" sz="1800" dirty="0">
                <a:latin typeface="Calibri Light"/>
                <a:cs typeface="Calibri Light"/>
              </a:rPr>
              <a:t> was to go back  to market:  </a:t>
            </a:r>
            <a:r>
              <a:rPr lang="en-US" sz="1800" dirty="0" err="1">
                <a:latin typeface="Calibri Light"/>
                <a:cs typeface="Calibri Light"/>
              </a:rPr>
              <a:t>Inkaras</a:t>
            </a:r>
            <a:r>
              <a:rPr lang="en-US" sz="1800" dirty="0">
                <a:latin typeface="Calibri Light"/>
                <a:cs typeface="Calibri Light"/>
              </a:rPr>
              <a:t> sneakers, which were returned to the market in 2019 after many years, are adapted to the people of nowadays, but their design retains many authentic details. In order to succeed in creating comfortable, stylish shoes with history, it was important not only to be interested in people's memories for a long time, but also to collect the shoes that had already become legends. It was necessary to have the old pairs of sneakers that made it possible to decide, which details are inseparable from the </a:t>
            </a:r>
            <a:r>
              <a:rPr lang="en-US" sz="1800" dirty="0" err="1">
                <a:latin typeface="Calibri Light"/>
                <a:cs typeface="Calibri Light"/>
              </a:rPr>
              <a:t>Inkaras</a:t>
            </a:r>
            <a:r>
              <a:rPr lang="en-US" sz="1800" dirty="0">
                <a:latin typeface="Calibri Light"/>
                <a:cs typeface="Calibri Light"/>
              </a:rPr>
              <a:t> and to come up with ideas for the design of the new shoes.</a:t>
            </a:r>
            <a:endParaRPr sz="1800" dirty="0">
              <a:latin typeface="Calibri Light"/>
              <a:cs typeface="Calibri Light"/>
            </a:endParaRPr>
          </a:p>
          <a:p>
            <a:pPr algn="just">
              <a:defRPr/>
            </a:pPr>
            <a:endParaRPr lang="en-US" sz="1800" dirty="0">
              <a:latin typeface="Calibri Light"/>
              <a:cs typeface="Calibri Light"/>
            </a:endParaRPr>
          </a:p>
        </p:txBody>
      </p:sp>
      <p:sp>
        <p:nvSpPr>
          <p:cNvPr id="4" name="TextBox 3"/>
          <p:cNvSpPr txBox="1"/>
          <p:nvPr/>
        </p:nvSpPr>
        <p:spPr bwMode="auto">
          <a:xfrm>
            <a:off x="1482702" y="1279933"/>
            <a:ext cx="8748963" cy="923330"/>
          </a:xfrm>
          <a:prstGeom prst="rect">
            <a:avLst/>
          </a:prstGeom>
          <a:noFill/>
        </p:spPr>
        <p:txBody>
          <a:bodyPr wrap="square" rtlCol="0">
            <a:spAutoFit/>
          </a:bodyPr>
          <a:lstStyle/>
          <a:p>
            <a:pPr>
              <a:defRPr/>
            </a:pPr>
            <a:r>
              <a:rPr lang="en-US" dirty="0"/>
              <a:t>Country: Lithuania</a:t>
            </a:r>
          </a:p>
          <a:p>
            <a:pPr>
              <a:defRPr/>
            </a:pPr>
            <a:r>
              <a:rPr lang="en-US" dirty="0"/>
              <a:t>Type of business: </a:t>
            </a:r>
            <a:r>
              <a:rPr lang="en-US" sz="1800" dirty="0">
                <a:ea typeface="Calibri"/>
              </a:rPr>
              <a:t>Production of canvas sneakers and other footwear</a:t>
            </a:r>
          </a:p>
          <a:p>
            <a:pPr>
              <a:defRPr/>
            </a:pPr>
            <a:r>
              <a:rPr lang="en-US" dirty="0">
                <a:ea typeface="Calibri"/>
              </a:rPr>
              <a:t>Type of activity: Brand restoration</a:t>
            </a:r>
            <a:endParaRPr lang="en-US" sz="1800" dirty="0">
              <a:ea typeface="Calibri"/>
            </a:endParaRPr>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defRPr/>
            </a:pPr>
            <a:r>
              <a:rPr lang="en-US"/>
              <a:t>Website: </a:t>
            </a:r>
            <a:r>
              <a:rPr lang="lt-LT" u="sng">
                <a:hlinkClick r:id="rId2" tooltip="http://www.inkaras.lt/"/>
              </a:rPr>
              <a:t>www.inkaras.lt</a:t>
            </a:r>
            <a:endParaRPr/>
          </a:p>
          <a:p>
            <a:pPr>
              <a:defRPr/>
            </a:pP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492343" y="541290"/>
            <a:ext cx="1478645" cy="1478645"/>
          </a:xfrm>
          <a:prstGeom prst="rect">
            <a:avLst/>
          </a:prstGeom>
        </p:spPr>
      </p:pic>
      <p:pic>
        <p:nvPicPr>
          <p:cNvPr id="9" name="Picture 8"/>
          <p:cNvPicPr>
            <a:picLocks noChangeAspect="1"/>
          </p:cNvPicPr>
          <p:nvPr/>
        </p:nvPicPr>
        <p:blipFill>
          <a:blip r:embed="rId4"/>
          <a:stretch/>
        </p:blipFill>
        <p:spPr bwMode="auto">
          <a:xfrm>
            <a:off x="8216381" y="2162731"/>
            <a:ext cx="1639533" cy="3044047"/>
          </a:xfrm>
          <a:prstGeom prst="rect">
            <a:avLst/>
          </a:prstGeom>
        </p:spPr>
      </p:pic>
      <p:pic>
        <p:nvPicPr>
          <p:cNvPr id="5122" name="Picture 2"/>
          <p:cNvPicPr>
            <a:picLocks noChangeAspect="1" noChangeArrowheads="1"/>
          </p:cNvPicPr>
          <p:nvPr/>
        </p:nvPicPr>
        <p:blipFill>
          <a:blip r:embed="rId5"/>
          <a:stretch/>
        </p:blipFill>
        <p:spPr bwMode="auto">
          <a:xfrm>
            <a:off x="7251897" y="5031999"/>
            <a:ext cx="3514725" cy="695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magine 3"/>
          <p:cNvPicPr>
            <a:picLocks noChangeAspect="1"/>
          </p:cNvPicPr>
          <p:nvPr/>
        </p:nvPicPr>
        <p:blipFill>
          <a:blip r:embed="rId2"/>
          <a:stretch/>
        </p:blipFill>
        <p:spPr bwMode="auto">
          <a:xfrm>
            <a:off x="115161" y="6157112"/>
            <a:ext cx="2871465" cy="621846"/>
          </a:xfrm>
          <a:prstGeom prst="rect">
            <a:avLst/>
          </a:prstGeom>
        </p:spPr>
      </p:pic>
      <p:sp>
        <p:nvSpPr>
          <p:cNvPr id="5" name="Rettangolo 4"/>
          <p:cNvSpPr/>
          <p:nvPr/>
        </p:nvSpPr>
        <p:spPr bwMode="auto">
          <a:xfrm>
            <a:off x="5943600" y="6191036"/>
            <a:ext cx="5513293" cy="577081"/>
          </a:xfrm>
          <a:prstGeom prst="rect">
            <a:avLst/>
          </a:prstGeom>
        </p:spPr>
        <p:txBody>
          <a:bodyPr wrap="square">
            <a:spAutoFit/>
          </a:bodyPr>
          <a:lstStyle/>
          <a:p>
            <a:pPr algn="r">
              <a:lnSpc>
                <a:spcPct val="114999"/>
              </a:lnSpc>
              <a:spcAft>
                <a:spcPts val="0"/>
              </a:spcAft>
              <a:defRPr/>
            </a:pPr>
            <a:r>
              <a:rPr lang="it-IT" sz="1000" b="1">
                <a:solidFill>
                  <a:srgbClr val="F9B32E"/>
                </a:solidFill>
                <a:latin typeface="Rokkitt Light"/>
                <a:ea typeface="Roboto Light"/>
              </a:rPr>
              <a:t>MARHER - </a:t>
            </a:r>
            <a:r>
              <a:rPr lang="en-US" sz="1000" b="1">
                <a:solidFill>
                  <a:srgbClr val="F9B32E"/>
                </a:solidFill>
                <a:latin typeface="Rokkitt Light"/>
                <a:ea typeface="Roboto Light"/>
                <a:cs typeface="Calibri"/>
              </a:rPr>
              <a:t>Heritage Marketing for competitiveness of Europe in the global market</a:t>
            </a:r>
            <a:endParaRPr lang="it-IT" sz="1000" b="1">
              <a:solidFill>
                <a:srgbClr val="F9B32E"/>
              </a:solidFill>
              <a:latin typeface="Rokkitt Light"/>
              <a:ea typeface="Roboto Light"/>
            </a:endParaRPr>
          </a:p>
          <a:p>
            <a:pPr lvl="0" algn="r">
              <a:defRPr/>
            </a:pPr>
            <a:r>
              <a:rPr lang="it-IT" sz="1000" b="1">
                <a:solidFill>
                  <a:srgbClr val="F9B32E"/>
                </a:solidFill>
                <a:latin typeface="Rokkitt Light"/>
                <a:ea typeface="Roboto Light"/>
              </a:rPr>
              <a:t>Project Reference Number: 2019-1-DK01-KA202-060273 </a:t>
            </a:r>
            <a:endParaRPr/>
          </a:p>
          <a:p>
            <a:pPr lvl="0" algn="r">
              <a:defRPr/>
            </a:pPr>
            <a:r>
              <a:rPr lang="en-US" sz="1000" b="1">
                <a:solidFill>
                  <a:srgbClr val="F9B32E"/>
                </a:solidFill>
                <a:latin typeface="Rokkitt Light"/>
                <a:ea typeface="Roboto Light"/>
              </a:rPr>
              <a:t>Key Action 2 - Cooperation for innovation and the exchange of good practices</a:t>
            </a:r>
            <a:endParaRPr lang="it-IT" sz="1000" b="1">
              <a:solidFill>
                <a:srgbClr val="F9B32E"/>
              </a:solidFill>
              <a:latin typeface="Rokkitt Light"/>
              <a:ea typeface="Roboto Light"/>
            </a:endParaRPr>
          </a:p>
        </p:txBody>
      </p:sp>
      <p:pic>
        <p:nvPicPr>
          <p:cNvPr id="7" name="Immagine 6"/>
          <p:cNvPicPr>
            <a:picLocks noChangeAspect="1"/>
          </p:cNvPicPr>
          <p:nvPr/>
        </p:nvPicPr>
        <p:blipFill>
          <a:blip r:embed="rId3"/>
          <a:stretch/>
        </p:blipFill>
        <p:spPr bwMode="auto">
          <a:xfrm>
            <a:off x="11456893" y="6098375"/>
            <a:ext cx="619945" cy="621267"/>
          </a:xfrm>
          <a:prstGeom prst="rect">
            <a:avLst/>
          </a:prstGeom>
        </p:spPr>
      </p:pic>
      <p:sp>
        <p:nvSpPr>
          <p:cNvPr id="2" name="TextBox 1"/>
          <p:cNvSpPr txBox="1"/>
          <p:nvPr/>
        </p:nvSpPr>
        <p:spPr bwMode="auto">
          <a:xfrm>
            <a:off x="1371600" y="1536174"/>
            <a:ext cx="6570067" cy="3785652"/>
          </a:xfrm>
          <a:prstGeom prst="rect">
            <a:avLst/>
          </a:prstGeom>
          <a:noFill/>
        </p:spPr>
        <p:txBody>
          <a:bodyPr wrap="square" rtlCol="0">
            <a:spAutoFit/>
          </a:bodyPr>
          <a:lstStyle/>
          <a:p>
            <a:pPr marL="342900" indent="-342900" algn="l">
              <a:buFont typeface="+mj-lt"/>
              <a:buAutoNum type="arabicPeriod"/>
              <a:defRPr/>
            </a:pPr>
            <a:r>
              <a:rPr lang="en-GB" sz="2000" b="0" i="0">
                <a:solidFill>
                  <a:srgbClr val="201F1E"/>
                </a:solidFill>
                <a:latin typeface="Calibri"/>
              </a:rPr>
              <a:t>Glass House </a:t>
            </a:r>
            <a:endParaRPr/>
          </a:p>
          <a:p>
            <a:pPr marL="342900" indent="-342900" algn="l">
              <a:buFont typeface="+mj-lt"/>
              <a:buAutoNum type="arabicPeriod"/>
              <a:defRPr/>
            </a:pPr>
            <a:r>
              <a:rPr lang="en-GB" sz="2000" b="0" i="0">
                <a:solidFill>
                  <a:srgbClr val="201F1E"/>
                </a:solidFill>
                <a:latin typeface="Calibri"/>
              </a:rPr>
              <a:t>Fog </a:t>
            </a:r>
            <a:endParaRPr/>
          </a:p>
          <a:p>
            <a:pPr marL="342900" indent="-342900" algn="l">
              <a:buFont typeface="+mj-lt"/>
              <a:buAutoNum type="arabicPeriod"/>
              <a:defRPr/>
            </a:pPr>
            <a:r>
              <a:rPr lang="en-GB" sz="2000" b="0" i="0">
                <a:solidFill>
                  <a:srgbClr val="201F1E"/>
                </a:solidFill>
                <a:latin typeface="Calibri"/>
              </a:rPr>
              <a:t>CIU CIU </a:t>
            </a:r>
            <a:endParaRPr/>
          </a:p>
          <a:p>
            <a:pPr marL="342900" indent="-342900" algn="l">
              <a:buFont typeface="+mj-lt"/>
              <a:buAutoNum type="arabicPeriod"/>
              <a:defRPr/>
            </a:pPr>
            <a:r>
              <a:rPr lang="en-GB" sz="2000" b="0" i="0">
                <a:solidFill>
                  <a:srgbClr val="201F1E"/>
                </a:solidFill>
                <a:latin typeface="Calibri"/>
              </a:rPr>
              <a:t>Museum of broken relationships </a:t>
            </a:r>
            <a:endParaRPr/>
          </a:p>
          <a:p>
            <a:pPr marL="342900" indent="-342900" algn="l">
              <a:buFont typeface="+mj-lt"/>
              <a:buAutoNum type="arabicPeriod"/>
              <a:defRPr/>
            </a:pPr>
            <a:r>
              <a:rPr lang="en-GB" sz="2000" b="0" i="0">
                <a:solidFill>
                  <a:srgbClr val="201F1E"/>
                </a:solidFill>
                <a:latin typeface="Calibri"/>
              </a:rPr>
              <a:t>Little bee fresh </a:t>
            </a:r>
            <a:endParaRPr/>
          </a:p>
          <a:p>
            <a:pPr marL="342900" indent="-342900" algn="l">
              <a:buFont typeface="+mj-lt"/>
              <a:buAutoNum type="arabicPeriod"/>
              <a:defRPr/>
            </a:pPr>
            <a:r>
              <a:rPr lang="en-GB" sz="2000" b="0" i="0">
                <a:solidFill>
                  <a:srgbClr val="201F1E"/>
                </a:solidFill>
                <a:latin typeface="Calibri"/>
              </a:rPr>
              <a:t>Rhanders </a:t>
            </a:r>
            <a:endParaRPr/>
          </a:p>
          <a:p>
            <a:pPr marL="342900" indent="-342900" algn="l">
              <a:buFont typeface="+mj-lt"/>
              <a:buAutoNum type="arabicPeriod"/>
              <a:defRPr/>
            </a:pPr>
            <a:r>
              <a:rPr lang="en-GB" sz="2000" b="0" i="0">
                <a:solidFill>
                  <a:srgbClr val="201F1E"/>
                </a:solidFill>
                <a:latin typeface="Calibri"/>
              </a:rPr>
              <a:t>Inkaras </a:t>
            </a:r>
            <a:endParaRPr/>
          </a:p>
          <a:p>
            <a:pPr marL="342900" indent="-342900" algn="l">
              <a:buFont typeface="+mj-lt"/>
              <a:buAutoNum type="arabicPeriod"/>
              <a:defRPr/>
            </a:pPr>
            <a:r>
              <a:rPr lang="en-GB" sz="2000" b="0" i="0">
                <a:solidFill>
                  <a:srgbClr val="201F1E"/>
                </a:solidFill>
                <a:latin typeface="Calibri"/>
              </a:rPr>
              <a:t>Pergalé </a:t>
            </a:r>
            <a:endParaRPr/>
          </a:p>
          <a:p>
            <a:pPr marL="342900" indent="-342900" algn="l">
              <a:buFont typeface="+mj-lt"/>
              <a:buAutoNum type="arabicPeriod"/>
              <a:defRPr/>
            </a:pPr>
            <a:r>
              <a:rPr lang="en-GB" sz="2000" b="0" i="0">
                <a:solidFill>
                  <a:srgbClr val="201F1E"/>
                </a:solidFill>
                <a:latin typeface="Calibri"/>
              </a:rPr>
              <a:t>Androuet </a:t>
            </a:r>
            <a:endParaRPr/>
          </a:p>
          <a:p>
            <a:pPr marL="342900" indent="-342900" algn="l">
              <a:buFont typeface="+mj-lt"/>
              <a:buAutoNum type="arabicPeriod"/>
              <a:defRPr/>
            </a:pPr>
            <a:r>
              <a:rPr lang="en-GB" sz="2000" b="0" i="0">
                <a:solidFill>
                  <a:srgbClr val="201F1E"/>
                </a:solidFill>
                <a:latin typeface="Calibri"/>
              </a:rPr>
              <a:t>Dubuisson </a:t>
            </a:r>
            <a:endParaRPr/>
          </a:p>
          <a:p>
            <a:pPr marL="342900" indent="-342900" algn="l">
              <a:buFont typeface="+mj-lt"/>
              <a:buAutoNum type="arabicPeriod"/>
              <a:defRPr/>
            </a:pPr>
            <a:r>
              <a:rPr lang="en-GB" sz="2000" b="0" i="0">
                <a:solidFill>
                  <a:srgbClr val="201F1E"/>
                </a:solidFill>
                <a:latin typeface="Calibri"/>
              </a:rPr>
              <a:t>Columbus </a:t>
            </a:r>
            <a:endParaRPr/>
          </a:p>
          <a:p>
            <a:pPr marL="342900" indent="-342900" algn="l">
              <a:buFont typeface="+mj-lt"/>
              <a:buAutoNum type="arabicPeriod"/>
              <a:defRPr/>
            </a:pPr>
            <a:r>
              <a:rPr lang="en-GB" sz="2000" b="0" i="0">
                <a:solidFill>
                  <a:srgbClr val="201F1E"/>
                </a:solidFill>
                <a:latin typeface="Calibri"/>
              </a:rPr>
              <a:t>Pinhais </a:t>
            </a:r>
            <a:endParaRPr lang="en-US"/>
          </a:p>
        </p:txBody>
      </p:sp>
      <p:sp>
        <p:nvSpPr>
          <p:cNvPr id="3" name="TextBox 2"/>
          <p:cNvSpPr txBox="1"/>
          <p:nvPr/>
        </p:nvSpPr>
        <p:spPr bwMode="auto">
          <a:xfrm>
            <a:off x="4195010" y="549275"/>
            <a:ext cx="4796589" cy="707886"/>
          </a:xfrm>
          <a:prstGeom prst="rect">
            <a:avLst/>
          </a:prstGeom>
          <a:noFill/>
        </p:spPr>
        <p:txBody>
          <a:bodyPr wrap="square" rtlCol="0">
            <a:spAutoFit/>
          </a:bodyPr>
          <a:lstStyle/>
          <a:p>
            <a:pPr>
              <a:defRPr/>
            </a:pPr>
            <a:r>
              <a:rPr lang="en-US" sz="4000" i="1">
                <a:solidFill>
                  <a:schemeClr val="tx2">
                    <a:lumMod val="10000"/>
                  </a:schemeClr>
                </a:solidFill>
                <a:latin typeface="Arial"/>
                <a:ea typeface="Arial"/>
                <a:cs typeface="Arial"/>
              </a:rPr>
              <a:t>REAL CASES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8</a:t>
            </a:r>
            <a:r>
              <a:rPr lang="en-US" i="1">
                <a:solidFill>
                  <a:schemeClr val="tx2">
                    <a:lumMod val="10000"/>
                  </a:schemeClr>
                </a:solidFill>
              </a:rPr>
              <a:t>. Pergale</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169694"/>
            <a:ext cx="6364514" cy="3396916"/>
          </a:xfrm>
        </p:spPr>
        <p:txBody>
          <a:bodyPr>
            <a:normAutofit fontScale="85000" lnSpcReduction="10000"/>
          </a:bodyPr>
          <a:lstStyle/>
          <a:p>
            <a:pPr marL="0" indent="0" algn="just">
              <a:buNone/>
              <a:defRPr/>
            </a:pPr>
            <a:r>
              <a:rPr lang="en-US" dirty="0">
                <a:latin typeface="Calibri Light"/>
                <a:cs typeface="Calibri Light"/>
              </a:rPr>
              <a:t>The history could be called a history of Lithuanian chocolate production. It began in 1922, when the first confectionary factory in the country was established. In 1930, new owners have changed the factory name to FORTUNA and started to produce chocolate products.</a:t>
            </a:r>
            <a:endParaRPr dirty="0"/>
          </a:p>
          <a:p>
            <a:pPr marL="0" indent="0" algn="just">
              <a:buNone/>
              <a:defRPr/>
            </a:pPr>
            <a:r>
              <a:rPr lang="en-US" dirty="0">
                <a:latin typeface="Calibri Light"/>
                <a:cs typeface="Calibri Light"/>
              </a:rPr>
              <a:t>In 1946, Lithuania made a strategic plan to modernize its confectionary production. As a result, in 1952 the most modern factory at the time – VILNIAUS PERGALĖ was established. From then on, the factory has grown steadily in both the local and international markets.</a:t>
            </a:r>
            <a:endParaRPr dirty="0"/>
          </a:p>
          <a:p>
            <a:pPr marL="0" indent="0" algn="just">
              <a:buNone/>
              <a:defRPr/>
            </a:pPr>
            <a:r>
              <a:rPr lang="en-US" dirty="0">
                <a:latin typeface="Calibri Light"/>
                <a:cs typeface="Calibri Light"/>
              </a:rPr>
              <a:t>Long years of chocolate mastery helped us to build up a wide range of products: assorted chocolates, exclusive and premium chocolates boxes, chocolate bars, pralines, pomade or liqueur sweet chocolates, truffles, </a:t>
            </a:r>
            <a:r>
              <a:rPr lang="en-US" dirty="0" err="1">
                <a:latin typeface="Calibri Light"/>
                <a:cs typeface="Calibri Light"/>
              </a:rPr>
              <a:t>dragée</a:t>
            </a:r>
            <a:r>
              <a:rPr lang="en-US" dirty="0">
                <a:latin typeface="Calibri Light"/>
                <a:cs typeface="Calibri Light"/>
              </a:rPr>
              <a:t> and even more. Some of them still keep authentic secret recipes – the same as 50 years ago.</a:t>
            </a:r>
            <a:endParaRPr dirty="0"/>
          </a:p>
        </p:txBody>
      </p:sp>
      <p:sp>
        <p:nvSpPr>
          <p:cNvPr id="4" name="TextBox 3"/>
          <p:cNvSpPr txBox="1"/>
          <p:nvPr/>
        </p:nvSpPr>
        <p:spPr bwMode="auto">
          <a:xfrm>
            <a:off x="1371600" y="1291469"/>
            <a:ext cx="8748963" cy="923330"/>
          </a:xfrm>
          <a:prstGeom prst="rect">
            <a:avLst/>
          </a:prstGeom>
          <a:noFill/>
        </p:spPr>
        <p:txBody>
          <a:bodyPr wrap="square" rtlCol="0">
            <a:spAutoFit/>
          </a:bodyPr>
          <a:lstStyle/>
          <a:p>
            <a:pPr>
              <a:defRPr/>
            </a:pPr>
            <a:r>
              <a:rPr lang="en-US" dirty="0"/>
              <a:t>Country: Lithuania </a:t>
            </a:r>
          </a:p>
          <a:p>
            <a:pPr>
              <a:defRPr/>
            </a:pPr>
            <a:r>
              <a:rPr lang="en-US" dirty="0"/>
              <a:t>Type of business: Production of sweets and confectionary</a:t>
            </a:r>
          </a:p>
          <a:p>
            <a:pPr>
              <a:defRPr/>
            </a:pPr>
            <a:r>
              <a:rPr lang="en-US" dirty="0"/>
              <a:t>Type of activity: Actualization of heritage products and recipes</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GB" sz="1800" u="sng" dirty="0">
                <a:solidFill>
                  <a:srgbClr val="0563C1"/>
                </a:solidFill>
                <a:latin typeface="Calibri"/>
                <a:ea typeface="Calibri"/>
                <a:hlinkClick r:id="rId2" tooltip="http://www.pergale.lt/en/products/confections"/>
              </a:rPr>
              <a:t>http://www.pergale.lt/en/products/confections</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895351" y="690640"/>
            <a:ext cx="1896020" cy="664522"/>
          </a:xfrm>
          <a:prstGeom prst="rect">
            <a:avLst/>
          </a:prstGeom>
        </p:spPr>
      </p:pic>
      <p:pic>
        <p:nvPicPr>
          <p:cNvPr id="9" name="Picture 8"/>
          <p:cNvPicPr>
            <a:picLocks noChangeAspect="1"/>
          </p:cNvPicPr>
          <p:nvPr/>
        </p:nvPicPr>
        <p:blipFill>
          <a:blip r:embed="rId4"/>
          <a:stretch/>
        </p:blipFill>
        <p:spPr bwMode="auto">
          <a:xfrm>
            <a:off x="7952143" y="2342646"/>
            <a:ext cx="2868257" cy="27139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8</a:t>
            </a:r>
            <a:r>
              <a:rPr lang="en-US" i="1">
                <a:solidFill>
                  <a:schemeClr val="tx2">
                    <a:lumMod val="10000"/>
                  </a:schemeClr>
                </a:solidFill>
              </a:rPr>
              <a:t>. Pergale</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461076" y="2169695"/>
            <a:ext cx="9665368" cy="3396916"/>
          </a:xfrm>
        </p:spPr>
        <p:txBody>
          <a:bodyPr>
            <a:normAutofit/>
          </a:bodyPr>
          <a:lstStyle/>
          <a:p>
            <a:pPr marL="0" indent="0" algn="just">
              <a:buNone/>
              <a:defRPr/>
            </a:pPr>
            <a:r>
              <a:rPr lang="en-US" sz="1800" dirty="0" err="1">
                <a:latin typeface="Calibri Light"/>
                <a:cs typeface="Calibri Light"/>
              </a:rPr>
              <a:t>Pergale</a:t>
            </a:r>
            <a:r>
              <a:rPr lang="en-US" sz="1800" dirty="0">
                <a:latin typeface="Calibri Light"/>
                <a:cs typeface="Calibri Light"/>
              </a:rPr>
              <a:t> products are recognized and highly valued in more than 35 countries worldwide. But more importantly – they are the leaders in many categories within Lithuania and its neighbor countries.</a:t>
            </a:r>
            <a:endParaRPr dirty="0"/>
          </a:p>
        </p:txBody>
      </p:sp>
      <p:sp>
        <p:nvSpPr>
          <p:cNvPr id="4" name="TextBox 3"/>
          <p:cNvSpPr txBox="1"/>
          <p:nvPr/>
        </p:nvSpPr>
        <p:spPr bwMode="auto">
          <a:xfrm>
            <a:off x="1407917" y="1229360"/>
            <a:ext cx="8748963" cy="923330"/>
          </a:xfrm>
          <a:prstGeom prst="rect">
            <a:avLst/>
          </a:prstGeom>
          <a:noFill/>
        </p:spPr>
        <p:txBody>
          <a:bodyPr wrap="square" rtlCol="0">
            <a:spAutoFit/>
          </a:bodyPr>
          <a:lstStyle/>
          <a:p>
            <a:pPr>
              <a:defRPr/>
            </a:pPr>
            <a:r>
              <a:rPr lang="en-US" dirty="0"/>
              <a:t>Country: Lithuania </a:t>
            </a:r>
            <a:endParaRPr dirty="0"/>
          </a:p>
          <a:p>
            <a:pPr>
              <a:defRPr/>
            </a:pPr>
            <a:r>
              <a:rPr lang="en-US" dirty="0"/>
              <a:t>Type of business: Production of sweets and confectionary</a:t>
            </a:r>
          </a:p>
          <a:p>
            <a:pPr>
              <a:defRPr/>
            </a:pPr>
            <a:r>
              <a:rPr lang="en-US" dirty="0"/>
              <a:t>Type of activity: Actualization of heritage products and recipes</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GB" sz="1800" u="sng">
                <a:solidFill>
                  <a:srgbClr val="0563C1"/>
                </a:solidFill>
                <a:latin typeface="Calibri"/>
                <a:ea typeface="Calibri"/>
                <a:hlinkClick r:id="rId2" tooltip="http://www.pergale.lt/en/products/confections"/>
              </a:rPr>
              <a:t>http://www.pergale.lt/en/products/confections</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895351" y="690640"/>
            <a:ext cx="1896020" cy="664522"/>
          </a:xfrm>
          <a:prstGeom prst="rect">
            <a:avLst/>
          </a:prstGeom>
        </p:spPr>
      </p:pic>
      <p:pic>
        <p:nvPicPr>
          <p:cNvPr id="10" name="Picture 9"/>
          <p:cNvPicPr>
            <a:picLocks noChangeAspect="1"/>
          </p:cNvPicPr>
          <p:nvPr/>
        </p:nvPicPr>
        <p:blipFill>
          <a:blip r:embed="rId4"/>
          <a:stretch/>
        </p:blipFill>
        <p:spPr bwMode="auto">
          <a:xfrm>
            <a:off x="4382046" y="2743850"/>
            <a:ext cx="3427908" cy="1638093"/>
          </a:xfrm>
          <a:prstGeom prst="rect">
            <a:avLst/>
          </a:prstGeom>
        </p:spPr>
      </p:pic>
      <p:sp>
        <p:nvSpPr>
          <p:cNvPr id="8" name="TextBox 7"/>
          <p:cNvSpPr txBox="1"/>
          <p:nvPr/>
        </p:nvSpPr>
        <p:spPr bwMode="auto">
          <a:xfrm>
            <a:off x="1276349" y="4417457"/>
            <a:ext cx="9544050" cy="1477328"/>
          </a:xfrm>
          <a:prstGeom prst="rect">
            <a:avLst/>
          </a:prstGeom>
          <a:noFill/>
        </p:spPr>
        <p:txBody>
          <a:bodyPr wrap="square" rtlCol="0">
            <a:spAutoFit/>
          </a:bodyPr>
          <a:lstStyle/>
          <a:p>
            <a:pPr algn="just">
              <a:defRPr/>
            </a:pPr>
            <a:r>
              <a:rPr lang="en-US" sz="1800" dirty="0">
                <a:latin typeface="Calibri Light"/>
                <a:cs typeface="Calibri Light"/>
              </a:rPr>
              <a:t>The purpose of using Heritage Marketing for </a:t>
            </a:r>
            <a:r>
              <a:rPr lang="en-US" sz="1800" dirty="0" err="1">
                <a:latin typeface="Calibri Light"/>
                <a:cs typeface="Calibri Light"/>
              </a:rPr>
              <a:t>Pergale</a:t>
            </a:r>
            <a:r>
              <a:rPr lang="en-US" sz="1800" dirty="0">
                <a:latin typeface="Calibri Light"/>
                <a:cs typeface="Calibri Light"/>
              </a:rPr>
              <a:t> lays in the aspect as the company is </a:t>
            </a:r>
            <a:r>
              <a:rPr lang="en-GB" sz="1800" dirty="0">
                <a:latin typeface="Calibri Light"/>
                <a:cs typeface="Calibri Light"/>
              </a:rPr>
              <a:t>for-profit and as such is constantly looking for ways to satisfy the needs of customers by using available resources. One of the main competitive advantages they have are </a:t>
            </a:r>
            <a:r>
              <a:rPr lang="en-GB" dirty="0">
                <a:latin typeface="Calibri Light"/>
                <a:cs typeface="Calibri Light"/>
              </a:rPr>
              <a:t>their</a:t>
            </a:r>
            <a:r>
              <a:rPr lang="en-GB" sz="1800" dirty="0">
                <a:latin typeface="Calibri Light"/>
                <a:cs typeface="Calibri Light"/>
              </a:rPr>
              <a:t> heritage brands – sweets with recipes which up to 60 years old. </a:t>
            </a:r>
            <a:endParaRPr dirty="0"/>
          </a:p>
          <a:p>
            <a:pPr algn="just">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t>8</a:t>
            </a:r>
            <a:r>
              <a:rPr lang="en-US" i="1">
                <a:solidFill>
                  <a:schemeClr val="tx2">
                    <a:lumMod val="10000"/>
                  </a:schemeClr>
                </a:solidFill>
              </a:rPr>
              <a:t>. Pergale</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141939"/>
            <a:ext cx="9601200" cy="3396916"/>
          </a:xfrm>
        </p:spPr>
        <p:txBody>
          <a:bodyPr>
            <a:noAutofit/>
          </a:bodyPr>
          <a:lstStyle/>
          <a:p>
            <a:pPr marL="0" indent="0" algn="just">
              <a:buNone/>
              <a:defRPr/>
            </a:pPr>
            <a:r>
              <a:rPr lang="en-GB" sz="1800" dirty="0">
                <a:latin typeface="Calibri Light"/>
                <a:cs typeface="Calibri Light"/>
              </a:rPr>
              <a:t>These are confectionary brands which are loved and appreciated for several generations. They endured long period of occupation by Soviet Union, moments of big political turmoil and still live on until this day.</a:t>
            </a:r>
            <a:endParaRPr sz="1800" dirty="0">
              <a:latin typeface="Calibri Light"/>
              <a:cs typeface="Calibri Light"/>
            </a:endParaRPr>
          </a:p>
          <a:p>
            <a:pPr marL="0" indent="0" algn="just">
              <a:buNone/>
              <a:defRPr/>
            </a:pPr>
            <a:r>
              <a:rPr lang="en-GB" sz="1800" dirty="0">
                <a:latin typeface="Calibri Light"/>
                <a:cs typeface="Calibri Light"/>
              </a:rPr>
              <a:t>At the same time there is a big worldwide trend of appreciating the “classic” and as a result “old time” brands coming back to the centre of attention, growing as never before.</a:t>
            </a:r>
            <a:endParaRPr sz="1800" dirty="0">
              <a:latin typeface="Calibri Light"/>
              <a:cs typeface="Calibri Light"/>
            </a:endParaRPr>
          </a:p>
          <a:p>
            <a:pPr marL="0" indent="0" algn="just">
              <a:buNone/>
              <a:defRPr/>
            </a:pPr>
            <a:r>
              <a:rPr lang="en-GB" sz="1800" dirty="0" err="1">
                <a:latin typeface="Calibri Light"/>
                <a:cs typeface="Calibri Light"/>
              </a:rPr>
              <a:t>Pergale</a:t>
            </a:r>
            <a:r>
              <a:rPr lang="en-GB" sz="1800" dirty="0">
                <a:latin typeface="Calibri Light"/>
                <a:cs typeface="Calibri Light"/>
              </a:rPr>
              <a:t>, see these factors as a huge opportunity to ensure a prosperous future and longevity for their heritage product portfolio.</a:t>
            </a:r>
            <a:endParaRPr sz="1800" dirty="0">
              <a:latin typeface="Calibri Light"/>
              <a:cs typeface="Calibri Light"/>
            </a:endParaRPr>
          </a:p>
          <a:p>
            <a:pPr marL="0" indent="0" algn="just">
              <a:buNone/>
              <a:defRPr/>
            </a:pPr>
            <a:r>
              <a:rPr lang="en-GB" sz="1800" dirty="0">
                <a:latin typeface="Calibri Light"/>
                <a:cs typeface="Calibri Light"/>
              </a:rPr>
              <a:t>Their believe that now is the best time to not only talk about these products as what they used to be for older generations, but also form a new image, new perception of these brands in heads and hearts of new generation.</a:t>
            </a:r>
            <a:endParaRPr sz="1800" dirty="0">
              <a:latin typeface="Calibri Light"/>
              <a:cs typeface="Calibri Light"/>
            </a:endParaRPr>
          </a:p>
          <a:p>
            <a:pPr>
              <a:defRPr/>
            </a:pPr>
            <a:endParaRPr lang="en-US" sz="1800" dirty="0">
              <a:latin typeface="Calibri Light"/>
              <a:cs typeface="Calibri Light"/>
            </a:endParaRPr>
          </a:p>
        </p:txBody>
      </p:sp>
      <p:sp>
        <p:nvSpPr>
          <p:cNvPr id="4" name="TextBox 3"/>
          <p:cNvSpPr txBox="1"/>
          <p:nvPr/>
        </p:nvSpPr>
        <p:spPr bwMode="auto">
          <a:xfrm>
            <a:off x="1400629" y="1247672"/>
            <a:ext cx="8748963" cy="923330"/>
          </a:xfrm>
          <a:prstGeom prst="rect">
            <a:avLst/>
          </a:prstGeom>
          <a:noFill/>
        </p:spPr>
        <p:txBody>
          <a:bodyPr wrap="square" rtlCol="0">
            <a:spAutoFit/>
          </a:bodyPr>
          <a:lstStyle/>
          <a:p>
            <a:pPr>
              <a:defRPr/>
            </a:pPr>
            <a:r>
              <a:rPr lang="en-US" dirty="0"/>
              <a:t>Country: Lithuania </a:t>
            </a:r>
          </a:p>
          <a:p>
            <a:pPr>
              <a:defRPr/>
            </a:pPr>
            <a:r>
              <a:rPr lang="en-US" dirty="0"/>
              <a:t>Type of business: Production of sweets and confectionary</a:t>
            </a:r>
          </a:p>
          <a:p>
            <a:pPr>
              <a:defRPr/>
            </a:pPr>
            <a:r>
              <a:rPr lang="en-US" dirty="0"/>
              <a:t>Type of activity: Actualization of heritage products and recipes</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GB" sz="1800" u="sng">
                <a:solidFill>
                  <a:srgbClr val="0563C1"/>
                </a:solidFill>
                <a:latin typeface="Calibri"/>
                <a:ea typeface="Calibri"/>
                <a:hlinkClick r:id="rId2" tooltip="http://www.pergale.lt/en/products/confections"/>
              </a:rPr>
              <a:t>http://www.pergale.lt/en/products/confections</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8895351" y="690640"/>
            <a:ext cx="1896020" cy="6645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7464"/>
            <a:ext cx="9601200" cy="741947"/>
          </a:xfrm>
        </p:spPr>
        <p:txBody>
          <a:bodyPr>
            <a:normAutofit fontScale="90000"/>
          </a:bodyPr>
          <a:lstStyle/>
          <a:p>
            <a:pPr>
              <a:defRPr/>
            </a:pPr>
            <a:r>
              <a:rPr lang="en-US" i="1"/>
              <a:t>9</a:t>
            </a:r>
            <a:r>
              <a:rPr lang="en-US" i="1">
                <a:solidFill>
                  <a:schemeClr val="tx2">
                    <a:lumMod val="10000"/>
                  </a:schemeClr>
                </a:solidFill>
              </a:rPr>
              <a:t>. Androuet</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90264" y="2136848"/>
            <a:ext cx="6871635" cy="3280611"/>
          </a:xfrm>
        </p:spPr>
        <p:txBody>
          <a:bodyPr>
            <a:normAutofit fontScale="92500" lnSpcReduction="20000"/>
          </a:bodyPr>
          <a:lstStyle/>
          <a:p>
            <a:pPr marL="0" indent="0" algn="just">
              <a:buNone/>
              <a:defRPr/>
            </a:pPr>
            <a:r>
              <a:rPr lang="en-US" sz="1800" dirty="0">
                <a:solidFill>
                  <a:srgbClr val="000000"/>
                </a:solidFill>
                <a:latin typeface="Calibri Light"/>
                <a:ea typeface="Calibri"/>
                <a:cs typeface="Calibri Light"/>
              </a:rPr>
              <a:t>It was in 1909 that the </a:t>
            </a:r>
            <a:r>
              <a:rPr lang="en-US" sz="1800" dirty="0" err="1">
                <a:solidFill>
                  <a:srgbClr val="000000"/>
                </a:solidFill>
                <a:latin typeface="Calibri Light"/>
                <a:ea typeface="Calibri"/>
                <a:cs typeface="Calibri Light"/>
              </a:rPr>
              <a:t>Androuët</a:t>
            </a:r>
            <a:r>
              <a:rPr lang="en-US" sz="1800" dirty="0">
                <a:solidFill>
                  <a:srgbClr val="000000"/>
                </a:solidFill>
                <a:latin typeface="Calibri Light"/>
                <a:ea typeface="Calibri"/>
                <a:cs typeface="Calibri Light"/>
              </a:rPr>
              <a:t> saga began. Henri, founder of the company formerly located in rue </a:t>
            </a:r>
            <a:r>
              <a:rPr lang="en-US" sz="1800" dirty="0" err="1">
                <a:solidFill>
                  <a:srgbClr val="000000"/>
                </a:solidFill>
                <a:latin typeface="Calibri Light"/>
                <a:ea typeface="Calibri"/>
                <a:cs typeface="Calibri Light"/>
              </a:rPr>
              <a:t>d'Amsterdam</a:t>
            </a:r>
            <a:r>
              <a:rPr lang="en-US" sz="1800" dirty="0">
                <a:solidFill>
                  <a:srgbClr val="000000"/>
                </a:solidFill>
                <a:latin typeface="Calibri Light"/>
                <a:ea typeface="Calibri"/>
                <a:cs typeface="Calibri Light"/>
              </a:rPr>
              <a:t>, had the idea of introducing cheeses from all regions of France to Parisians who were not necessarily aware of the wealth of cheeses from their country.</a:t>
            </a:r>
            <a:endParaRPr sz="1800" dirty="0">
              <a:latin typeface="Calibri Light"/>
              <a:ea typeface="Calibri"/>
              <a:cs typeface="Calibri Light"/>
            </a:endParaRPr>
          </a:p>
          <a:p>
            <a:pPr marL="0" indent="0" algn="just">
              <a:buNone/>
              <a:defRPr/>
            </a:pPr>
            <a:r>
              <a:rPr lang="en-US" sz="1800" dirty="0">
                <a:solidFill>
                  <a:srgbClr val="000000"/>
                </a:solidFill>
                <a:latin typeface="Calibri Light"/>
                <a:ea typeface="Calibri"/>
                <a:cs typeface="Calibri Light"/>
              </a:rPr>
              <a:t>It wasn't until the 1920s, when the fame of the </a:t>
            </a:r>
            <a:r>
              <a:rPr lang="en-US" sz="1800" dirty="0" err="1">
                <a:solidFill>
                  <a:srgbClr val="000000"/>
                </a:solidFill>
                <a:latin typeface="Calibri Light"/>
                <a:ea typeface="Calibri"/>
                <a:cs typeface="Calibri Light"/>
              </a:rPr>
              <a:t>Androuët</a:t>
            </a:r>
            <a:r>
              <a:rPr lang="en-US" sz="1800" dirty="0">
                <a:solidFill>
                  <a:srgbClr val="000000"/>
                </a:solidFill>
                <a:latin typeface="Calibri Light"/>
                <a:ea typeface="Calibri"/>
                <a:cs typeface="Calibri Light"/>
              </a:rPr>
              <a:t> house with its unique range of more than a hundred cheeses became so great, that Henri </a:t>
            </a:r>
            <a:r>
              <a:rPr lang="en-US" sz="1800" dirty="0" err="1">
                <a:solidFill>
                  <a:srgbClr val="000000"/>
                </a:solidFill>
                <a:latin typeface="Calibri Light"/>
                <a:ea typeface="Calibri"/>
                <a:cs typeface="Calibri Light"/>
              </a:rPr>
              <a:t>Androuët</a:t>
            </a:r>
            <a:r>
              <a:rPr lang="en-US" sz="1800" dirty="0">
                <a:solidFill>
                  <a:srgbClr val="000000"/>
                </a:solidFill>
                <a:latin typeface="Calibri Light"/>
                <a:ea typeface="Calibri"/>
                <a:cs typeface="Calibri Light"/>
              </a:rPr>
              <a:t> had the good idea to open a tasting cellar which became the Parisian meeting place for all great cheese lovers.</a:t>
            </a:r>
            <a:endParaRPr sz="1800" dirty="0">
              <a:latin typeface="Calibri Light"/>
              <a:ea typeface="Calibri"/>
              <a:cs typeface="Calibri Light"/>
            </a:endParaRPr>
          </a:p>
          <a:p>
            <a:pPr marL="0" indent="0" algn="just">
              <a:buNone/>
              <a:defRPr/>
            </a:pPr>
            <a:r>
              <a:rPr lang="en-US" sz="1800" dirty="0">
                <a:solidFill>
                  <a:srgbClr val="000000"/>
                </a:solidFill>
                <a:latin typeface="Calibri Light"/>
                <a:ea typeface="Calibri"/>
                <a:cs typeface="Calibri Light"/>
              </a:rPr>
              <a:t>Through this site, we would like to pay tribute to the profession of cheese </a:t>
            </a:r>
            <a:r>
              <a:rPr lang="en-US" sz="1800" dirty="0" err="1">
                <a:solidFill>
                  <a:srgbClr val="000000"/>
                </a:solidFill>
                <a:latin typeface="Calibri Light"/>
                <a:ea typeface="Calibri"/>
                <a:cs typeface="Calibri Light"/>
              </a:rPr>
              <a:t>maturer</a:t>
            </a:r>
            <a:r>
              <a:rPr lang="en-US" sz="1800" dirty="0">
                <a:solidFill>
                  <a:srgbClr val="000000"/>
                </a:solidFill>
                <a:latin typeface="Calibri Light"/>
                <a:ea typeface="Calibri"/>
                <a:cs typeface="Calibri Light"/>
              </a:rPr>
              <a:t>, a true priesthood for the men and women of our company. Ripening a cheese is a matter for specialists: it is a matter of bringing the cheese to maturity so that it fully expresses all its aromas. A real game of patience, maturing requires constant supervision and a suitable environment. The whole nobility of this profession is to mature the cheese.</a:t>
            </a:r>
            <a:endParaRPr sz="1800" dirty="0">
              <a:latin typeface="Calibri Light"/>
              <a:ea typeface="Calibri"/>
              <a:cs typeface="Calibri Light"/>
            </a:endParaRPr>
          </a:p>
        </p:txBody>
      </p:sp>
      <p:sp>
        <p:nvSpPr>
          <p:cNvPr id="4" name="TextBox 3"/>
          <p:cNvSpPr txBox="1"/>
          <p:nvPr/>
        </p:nvSpPr>
        <p:spPr bwMode="auto">
          <a:xfrm>
            <a:off x="1338599" y="1095285"/>
            <a:ext cx="8748963" cy="923330"/>
          </a:xfrm>
          <a:prstGeom prst="rect">
            <a:avLst/>
          </a:prstGeom>
          <a:noFill/>
        </p:spPr>
        <p:txBody>
          <a:bodyPr wrap="square" rtlCol="0">
            <a:spAutoFit/>
          </a:bodyPr>
          <a:lstStyle/>
          <a:p>
            <a:pPr>
              <a:defRPr/>
            </a:pPr>
            <a:r>
              <a:rPr lang="en-US" dirty="0"/>
              <a:t>Country: France</a:t>
            </a:r>
            <a:endParaRPr dirty="0"/>
          </a:p>
          <a:p>
            <a:pPr>
              <a:defRPr/>
            </a:pPr>
            <a:r>
              <a:rPr lang="en-US" dirty="0"/>
              <a:t>Type of business: Dairy products</a:t>
            </a:r>
          </a:p>
          <a:p>
            <a:pPr>
              <a:defRPr/>
            </a:pPr>
            <a:r>
              <a:rPr lang="en-US" dirty="0"/>
              <a:t>Type of activity: Corporate videos </a:t>
            </a:r>
            <a:endParaRPr dirty="0"/>
          </a:p>
        </p:txBody>
      </p:sp>
      <p:sp>
        <p:nvSpPr>
          <p:cNvPr id="5" name="TextBox 4"/>
          <p:cNvSpPr txBox="1"/>
          <p:nvPr/>
        </p:nvSpPr>
        <p:spPr bwMode="auto">
          <a:xfrm>
            <a:off x="1371600" y="5602125"/>
            <a:ext cx="9448799" cy="369332"/>
          </a:xfrm>
          <a:prstGeom prst="rect">
            <a:avLst/>
          </a:prstGeom>
          <a:noFill/>
        </p:spPr>
        <p:txBody>
          <a:bodyPr wrap="square" rtlCol="0">
            <a:spAutoFit/>
          </a:bodyPr>
          <a:lstStyle/>
          <a:p>
            <a:pPr>
              <a:defRPr/>
            </a:pPr>
            <a:r>
              <a:rPr lang="en-US" dirty="0"/>
              <a:t>Website: </a:t>
            </a:r>
            <a:r>
              <a:rPr lang="en-US" u="sng" dirty="0">
                <a:hlinkClick r:id="rId2" tooltip="https://androuet.com/"/>
              </a:rPr>
              <a:t>https://androuet.com/</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rcRect t="3834" b="21734"/>
          <a:stretch/>
        </p:blipFill>
        <p:spPr bwMode="auto">
          <a:xfrm>
            <a:off x="8396679" y="3930895"/>
            <a:ext cx="2539666" cy="1284535"/>
          </a:xfrm>
          <a:prstGeom prst="rect">
            <a:avLst/>
          </a:prstGeom>
        </p:spPr>
      </p:pic>
      <p:pic>
        <p:nvPicPr>
          <p:cNvPr id="10" name="Picture 9"/>
          <p:cNvPicPr>
            <a:picLocks noChangeAspect="1"/>
          </p:cNvPicPr>
          <p:nvPr/>
        </p:nvPicPr>
        <p:blipFill>
          <a:blip r:embed="rId4"/>
          <a:stretch/>
        </p:blipFill>
        <p:spPr bwMode="auto">
          <a:xfrm>
            <a:off x="9153525" y="562976"/>
            <a:ext cx="1819275" cy="1438275"/>
          </a:xfrm>
          <a:prstGeom prst="rect">
            <a:avLst/>
          </a:prstGeom>
        </p:spPr>
      </p:pic>
      <p:pic>
        <p:nvPicPr>
          <p:cNvPr id="9" name="Picture 8"/>
          <p:cNvPicPr>
            <a:picLocks noChangeAspect="1"/>
          </p:cNvPicPr>
          <p:nvPr/>
        </p:nvPicPr>
        <p:blipFill>
          <a:blip r:embed="rId5"/>
          <a:stretch/>
        </p:blipFill>
        <p:spPr bwMode="auto">
          <a:xfrm>
            <a:off x="8419799" y="2220051"/>
            <a:ext cx="2493427" cy="16934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7464"/>
            <a:ext cx="9601200" cy="741947"/>
          </a:xfrm>
        </p:spPr>
        <p:txBody>
          <a:bodyPr>
            <a:normAutofit fontScale="90000"/>
          </a:bodyPr>
          <a:lstStyle/>
          <a:p>
            <a:pPr>
              <a:defRPr/>
            </a:pPr>
            <a:r>
              <a:rPr lang="en-US" i="1"/>
              <a:t>9</a:t>
            </a:r>
            <a:r>
              <a:rPr lang="en-US" i="1">
                <a:solidFill>
                  <a:schemeClr val="tx2">
                    <a:lumMod val="10000"/>
                  </a:schemeClr>
                </a:solidFill>
              </a:rPr>
              <a:t>. Androuet</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105308"/>
            <a:ext cx="9601200" cy="3280611"/>
          </a:xfrm>
        </p:spPr>
        <p:txBody>
          <a:bodyPr>
            <a:noAutofit/>
          </a:bodyPr>
          <a:lstStyle/>
          <a:p>
            <a:pPr marL="0" indent="0">
              <a:buNone/>
              <a:defRPr/>
            </a:pPr>
            <a:r>
              <a:rPr lang="en-US" sz="1800" dirty="0" err="1">
                <a:latin typeface="Calibri Light"/>
                <a:cs typeface="Calibri Light"/>
              </a:rPr>
              <a:t>Androuet</a:t>
            </a:r>
            <a:r>
              <a:rPr lang="en-US" sz="1800" dirty="0">
                <a:latin typeface="Calibri Light"/>
                <a:cs typeface="Calibri Light"/>
              </a:rPr>
              <a:t> is a Cheese factory that was born to maintain the tradition of gourmet cheeses and the permanent quest of quality are essential for us. This requirement implies defend and enrich a unique expertise in both the art of refinement in the selection of producers and farm cheeses. This rich relationship completes the nobility of our business. </a:t>
            </a:r>
            <a:endParaRPr dirty="0"/>
          </a:p>
          <a:p>
            <a:pPr marL="0" indent="0" algn="just">
              <a:lnSpc>
                <a:spcPct val="107000"/>
              </a:lnSpc>
              <a:buNone/>
              <a:defRPr/>
            </a:pPr>
            <a:r>
              <a:rPr lang="en-GB" sz="1800" dirty="0">
                <a:solidFill>
                  <a:srgbClr val="000000"/>
                </a:solidFill>
                <a:latin typeface="Calibri Light"/>
                <a:ea typeface="Calibri"/>
                <a:cs typeface="Calibri Light"/>
              </a:rPr>
              <a:t>The work of the Heritage Marketer can also be seen in the section where it is told why the company wanted to create an academy. The company emphasizes the importance for them of continuous training and enhancement of those people who work in the dairy field. For this reason, they decided to create a free training course. </a:t>
            </a:r>
            <a:endParaRPr sz="1800" dirty="0">
              <a:latin typeface="Calibri Light"/>
              <a:ea typeface="Calibri"/>
              <a:cs typeface="Calibri Light"/>
            </a:endParaRPr>
          </a:p>
          <a:p>
            <a:pPr>
              <a:defRPr/>
            </a:pPr>
            <a:endParaRPr lang="en-US" sz="1800" dirty="0">
              <a:latin typeface="Calibri Light"/>
              <a:cs typeface="Calibri Light"/>
            </a:endParaRPr>
          </a:p>
        </p:txBody>
      </p:sp>
      <p:sp>
        <p:nvSpPr>
          <p:cNvPr id="4" name="TextBox 3"/>
          <p:cNvSpPr txBox="1"/>
          <p:nvPr/>
        </p:nvSpPr>
        <p:spPr bwMode="auto">
          <a:xfrm>
            <a:off x="1314199" y="1093373"/>
            <a:ext cx="8748963" cy="923330"/>
          </a:xfrm>
          <a:prstGeom prst="rect">
            <a:avLst/>
          </a:prstGeom>
          <a:noFill/>
        </p:spPr>
        <p:txBody>
          <a:bodyPr wrap="square" rtlCol="0">
            <a:spAutoFit/>
          </a:bodyPr>
          <a:lstStyle/>
          <a:p>
            <a:pPr>
              <a:defRPr/>
            </a:pPr>
            <a:r>
              <a:rPr lang="en-US" dirty="0"/>
              <a:t>Country: France</a:t>
            </a:r>
          </a:p>
          <a:p>
            <a:pPr>
              <a:defRPr/>
            </a:pPr>
            <a:r>
              <a:rPr lang="en-US" dirty="0"/>
              <a:t>Type of business: Dairy products</a:t>
            </a:r>
          </a:p>
          <a:p>
            <a:pPr>
              <a:defRPr/>
            </a:pPr>
            <a:r>
              <a:rPr lang="en-US" dirty="0"/>
              <a:t>Type of activity: Corporate videos </a:t>
            </a:r>
          </a:p>
        </p:txBody>
      </p:sp>
      <p:sp>
        <p:nvSpPr>
          <p:cNvPr id="5" name="TextBox 4"/>
          <p:cNvSpPr txBox="1"/>
          <p:nvPr/>
        </p:nvSpPr>
        <p:spPr bwMode="auto">
          <a:xfrm>
            <a:off x="1371600" y="5602125"/>
            <a:ext cx="9448799" cy="369332"/>
          </a:xfrm>
          <a:prstGeom prst="rect">
            <a:avLst/>
          </a:prstGeom>
          <a:noFill/>
        </p:spPr>
        <p:txBody>
          <a:bodyPr wrap="square" rtlCol="0">
            <a:spAutoFit/>
          </a:bodyPr>
          <a:lstStyle/>
          <a:p>
            <a:pPr>
              <a:defRPr/>
            </a:pPr>
            <a:r>
              <a:rPr lang="en-US"/>
              <a:t>Website: </a:t>
            </a:r>
            <a:r>
              <a:rPr lang="en-US" u="sng">
                <a:hlinkClick r:id="rId2" tooltip="https://androuet.com/"/>
              </a:rPr>
              <a:t>https://androuet.com/</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9153525" y="562976"/>
            <a:ext cx="1819275" cy="1438275"/>
          </a:xfrm>
          <a:prstGeom prst="rect">
            <a:avLst/>
          </a:prstGeom>
        </p:spPr>
      </p:pic>
      <p:pic>
        <p:nvPicPr>
          <p:cNvPr id="9" name="Picture 8"/>
          <p:cNvPicPr>
            <a:picLocks noChangeAspect="1"/>
          </p:cNvPicPr>
          <p:nvPr/>
        </p:nvPicPr>
        <p:blipFill>
          <a:blip r:embed="rId4"/>
          <a:stretch/>
        </p:blipFill>
        <p:spPr bwMode="auto">
          <a:xfrm>
            <a:off x="8922799" y="4247713"/>
            <a:ext cx="2064940" cy="161968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7464"/>
            <a:ext cx="9601200" cy="741947"/>
          </a:xfrm>
        </p:spPr>
        <p:txBody>
          <a:bodyPr>
            <a:normAutofit fontScale="90000"/>
          </a:bodyPr>
          <a:lstStyle/>
          <a:p>
            <a:pPr>
              <a:defRPr/>
            </a:pPr>
            <a:r>
              <a:rPr lang="en-US" i="1"/>
              <a:t>9</a:t>
            </a:r>
            <a:r>
              <a:rPr lang="en-US" i="1">
                <a:solidFill>
                  <a:schemeClr val="tx2">
                    <a:lumMod val="10000"/>
                  </a:schemeClr>
                </a:solidFill>
              </a:rPr>
              <a:t>. Androuet</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89648" y="2161382"/>
            <a:ext cx="9601200" cy="3280611"/>
          </a:xfrm>
        </p:spPr>
        <p:txBody>
          <a:bodyPr>
            <a:noAutofit/>
          </a:bodyPr>
          <a:lstStyle/>
          <a:p>
            <a:pPr marL="0" indent="0" algn="just">
              <a:lnSpc>
                <a:spcPct val="107000"/>
              </a:lnSpc>
              <a:buNone/>
              <a:defRPr/>
            </a:pPr>
            <a:r>
              <a:rPr lang="en-GB" sz="1800" dirty="0">
                <a:solidFill>
                  <a:srgbClr val="000000"/>
                </a:solidFill>
                <a:latin typeface="Calibri Light"/>
                <a:ea typeface="Calibri"/>
                <a:cs typeface="Calibri Light"/>
              </a:rPr>
              <a:t>Finally, the company had a great and original idea: organize animation by a cheese professional who is passionate about his profession and who will make guests discover a world of pleasure and attachment to gastronomic heritage. </a:t>
            </a:r>
            <a:r>
              <a:rPr lang="en-GB" sz="1800" dirty="0" err="1">
                <a:solidFill>
                  <a:srgbClr val="000000"/>
                </a:solidFill>
                <a:latin typeface="Calibri Light"/>
                <a:ea typeface="Calibri"/>
                <a:cs typeface="Calibri Light"/>
              </a:rPr>
              <a:t>Androuet</a:t>
            </a:r>
            <a:r>
              <a:rPr lang="en-GB" sz="1800" dirty="0">
                <a:solidFill>
                  <a:srgbClr val="000000"/>
                </a:solidFill>
                <a:latin typeface="Calibri Light"/>
                <a:ea typeface="Calibri"/>
                <a:cs typeface="Calibri Light"/>
              </a:rPr>
              <a:t> organizes tasting parties, cheese and wine courses, in French or English, with the right mix of expertise, service, conviviality and humour to welcome friends, foreign visitors, and clients. </a:t>
            </a:r>
            <a:endParaRPr sz="1800" dirty="0">
              <a:latin typeface="Calibri Light"/>
              <a:ea typeface="Calibri"/>
              <a:cs typeface="Calibri Light"/>
            </a:endParaRPr>
          </a:p>
          <a:p>
            <a:pPr>
              <a:defRPr/>
            </a:pPr>
            <a:endParaRPr lang="en-US" sz="1800" dirty="0">
              <a:latin typeface="Calibri Light"/>
              <a:cs typeface="Calibri Light"/>
            </a:endParaRPr>
          </a:p>
        </p:txBody>
      </p:sp>
      <p:sp>
        <p:nvSpPr>
          <p:cNvPr id="4" name="TextBox 3"/>
          <p:cNvSpPr txBox="1"/>
          <p:nvPr/>
        </p:nvSpPr>
        <p:spPr bwMode="auto">
          <a:xfrm>
            <a:off x="1389648" y="1283369"/>
            <a:ext cx="8748963" cy="923330"/>
          </a:xfrm>
          <a:prstGeom prst="rect">
            <a:avLst/>
          </a:prstGeom>
          <a:noFill/>
        </p:spPr>
        <p:txBody>
          <a:bodyPr wrap="square" rtlCol="0">
            <a:spAutoFit/>
          </a:bodyPr>
          <a:lstStyle/>
          <a:p>
            <a:pPr>
              <a:defRPr/>
            </a:pPr>
            <a:r>
              <a:rPr lang="en-US" dirty="0"/>
              <a:t>Country: France</a:t>
            </a:r>
          </a:p>
          <a:p>
            <a:pPr>
              <a:defRPr/>
            </a:pPr>
            <a:r>
              <a:rPr lang="en-US" dirty="0"/>
              <a:t>Type of business: Dairy products</a:t>
            </a:r>
          </a:p>
          <a:p>
            <a:pPr>
              <a:defRPr/>
            </a:pPr>
            <a:r>
              <a:rPr lang="en-US" dirty="0"/>
              <a:t>Type of activity: Corporate videos </a:t>
            </a:r>
          </a:p>
        </p:txBody>
      </p:sp>
      <p:sp>
        <p:nvSpPr>
          <p:cNvPr id="5" name="TextBox 4"/>
          <p:cNvSpPr txBox="1"/>
          <p:nvPr/>
        </p:nvSpPr>
        <p:spPr bwMode="auto">
          <a:xfrm>
            <a:off x="1371600" y="5602125"/>
            <a:ext cx="9448799" cy="369332"/>
          </a:xfrm>
          <a:prstGeom prst="rect">
            <a:avLst/>
          </a:prstGeom>
          <a:noFill/>
        </p:spPr>
        <p:txBody>
          <a:bodyPr wrap="square" rtlCol="0">
            <a:spAutoFit/>
          </a:bodyPr>
          <a:lstStyle/>
          <a:p>
            <a:pPr>
              <a:defRPr/>
            </a:pPr>
            <a:r>
              <a:rPr lang="en-US"/>
              <a:t>Website: </a:t>
            </a:r>
            <a:r>
              <a:rPr lang="en-US" u="sng">
                <a:hlinkClick r:id="rId2" tooltip="https://androuet.com/"/>
              </a:rPr>
              <a:t>https://androuet.com/</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9153525" y="562976"/>
            <a:ext cx="1819275" cy="1438275"/>
          </a:xfrm>
          <a:prstGeom prst="rect">
            <a:avLst/>
          </a:prstGeom>
        </p:spPr>
      </p:pic>
      <p:pic>
        <p:nvPicPr>
          <p:cNvPr id="9" name="Picture 8"/>
          <p:cNvPicPr>
            <a:picLocks noChangeAspect="1"/>
          </p:cNvPicPr>
          <p:nvPr/>
        </p:nvPicPr>
        <p:blipFill>
          <a:blip r:embed="rId4"/>
          <a:stretch/>
        </p:blipFill>
        <p:spPr bwMode="auto">
          <a:xfrm>
            <a:off x="2771673" y="3710940"/>
            <a:ext cx="6797828" cy="18636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03684" y="557464"/>
            <a:ext cx="9601200" cy="741947"/>
          </a:xfrm>
        </p:spPr>
        <p:txBody>
          <a:bodyPr>
            <a:normAutofit fontScale="90000"/>
          </a:bodyPr>
          <a:lstStyle/>
          <a:p>
            <a:pPr>
              <a:defRPr/>
            </a:pPr>
            <a:r>
              <a:rPr lang="en-US" i="1">
                <a:solidFill>
                  <a:schemeClr val="tx2">
                    <a:lumMod val="10000"/>
                  </a:schemeClr>
                </a:solidFill>
              </a:rPr>
              <a:t>10.Dubuisson</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33970" y="2718519"/>
            <a:ext cx="9601200" cy="3541959"/>
          </a:xfrm>
        </p:spPr>
        <p:txBody>
          <a:bodyPr vert="horz" lIns="91440" tIns="45720" rIns="91440" bIns="45720" rtlCol="0" anchor="t">
            <a:noAutofit/>
          </a:bodyPr>
          <a:lstStyle/>
          <a:p>
            <a:pPr marL="0" indent="0" algn="just">
              <a:lnSpc>
                <a:spcPct val="107000"/>
              </a:lnSpc>
              <a:buNone/>
              <a:defRPr/>
            </a:pPr>
            <a:r>
              <a:rPr lang="en-GB" sz="1800" dirty="0">
                <a:solidFill>
                  <a:srgbClr val="000000"/>
                </a:solidFill>
                <a:latin typeface="Calibri Light"/>
                <a:cs typeface="Calibri Light"/>
              </a:rPr>
              <a:t>The </a:t>
            </a:r>
            <a:r>
              <a:rPr lang="en-GB" sz="1800" dirty="0">
                <a:solidFill>
                  <a:srgbClr val="000000"/>
                </a:solidFill>
                <a:latin typeface="Calibri Light"/>
                <a:ea typeface="Calibri"/>
                <a:cs typeface="Calibri Light"/>
              </a:rPr>
              <a:t>history, values and authenticity of the company can be captured during visits. </a:t>
            </a:r>
            <a:r>
              <a:rPr lang="en-US" sz="1800" dirty="0">
                <a:solidFill>
                  <a:srgbClr val="000000"/>
                </a:solidFill>
                <a:latin typeface="Calibri Light"/>
                <a:ea typeface="Calibri"/>
                <a:cs typeface="Calibri Light"/>
              </a:rPr>
              <a:t>The museum offers a firsthand experience, enabling the customer to see and listen to the </a:t>
            </a:r>
            <a:r>
              <a:rPr lang="en-US" sz="1800" dirty="0" err="1">
                <a:solidFill>
                  <a:srgbClr val="000000"/>
                </a:solidFill>
                <a:latin typeface="Calibri Light"/>
                <a:ea typeface="Calibri"/>
                <a:cs typeface="Calibri Light"/>
              </a:rPr>
              <a:t>Dubuisson</a:t>
            </a:r>
            <a:r>
              <a:rPr lang="en-US" sz="1800" dirty="0">
                <a:solidFill>
                  <a:srgbClr val="000000"/>
                </a:solidFill>
                <a:latin typeface="Calibri Light"/>
                <a:ea typeface="Calibri"/>
                <a:cs typeface="Calibri Light"/>
              </a:rPr>
              <a:t> history directly and to be somehow involved in the brewery’s processes and products, thus again increasing the personal involvement. Moreover, many objects in the old brewing hall bear witness to the past and the guide will no doubt regale to the visitors amusing anecdotes from the rich brewing history.</a:t>
            </a:r>
            <a:endParaRPr lang="en-US" sz="1800" dirty="0">
              <a:latin typeface="Calibri Light"/>
              <a:ea typeface="Calibri"/>
              <a:cs typeface="Calibri Light"/>
            </a:endParaRPr>
          </a:p>
          <a:p>
            <a:pPr marL="0" indent="0">
              <a:buNone/>
              <a:defRPr/>
            </a:pPr>
            <a:endParaRPr lang="en-US" sz="1800" dirty="0">
              <a:latin typeface="Calibri Light"/>
              <a:cs typeface="Calibri Light"/>
            </a:endParaRPr>
          </a:p>
        </p:txBody>
      </p:sp>
      <p:sp>
        <p:nvSpPr>
          <p:cNvPr id="4" name="TextBox 3"/>
          <p:cNvSpPr txBox="1"/>
          <p:nvPr/>
        </p:nvSpPr>
        <p:spPr bwMode="auto">
          <a:xfrm>
            <a:off x="1333970" y="1348030"/>
            <a:ext cx="8748963" cy="923330"/>
          </a:xfrm>
          <a:prstGeom prst="rect">
            <a:avLst/>
          </a:prstGeom>
          <a:noFill/>
        </p:spPr>
        <p:txBody>
          <a:bodyPr wrap="square" rtlCol="0">
            <a:spAutoFit/>
          </a:bodyPr>
          <a:lstStyle/>
          <a:p>
            <a:pPr>
              <a:defRPr/>
            </a:pPr>
            <a:r>
              <a:rPr lang="en-US" dirty="0"/>
              <a:t>Country: Belgium </a:t>
            </a:r>
            <a:endParaRPr dirty="0"/>
          </a:p>
          <a:p>
            <a:pPr>
              <a:defRPr/>
            </a:pPr>
            <a:r>
              <a:rPr lang="en-US" dirty="0"/>
              <a:t>Type of business: Brewery</a:t>
            </a:r>
          </a:p>
          <a:p>
            <a:pPr>
              <a:defRPr/>
            </a:pPr>
            <a:r>
              <a:rPr lang="en-US" dirty="0"/>
              <a:t>Type of activity: Corporate museum</a:t>
            </a:r>
            <a:endParaRPr dirty="0"/>
          </a:p>
        </p:txBody>
      </p:sp>
      <p:sp>
        <p:nvSpPr>
          <p:cNvPr id="5" name="TextBox 4"/>
          <p:cNvSpPr txBox="1"/>
          <p:nvPr/>
        </p:nvSpPr>
        <p:spPr bwMode="auto">
          <a:xfrm>
            <a:off x="1371600" y="5325304"/>
            <a:ext cx="9448799" cy="369332"/>
          </a:xfrm>
          <a:prstGeom prst="rect">
            <a:avLst/>
          </a:prstGeom>
          <a:noFill/>
        </p:spPr>
        <p:txBody>
          <a:bodyPr wrap="square" rtlCol="0">
            <a:spAutoFit/>
          </a:bodyPr>
          <a:lstStyle/>
          <a:p>
            <a:pPr>
              <a:defRPr/>
            </a:pPr>
            <a:r>
              <a:rPr lang="en-US" dirty="0"/>
              <a:t>Website: </a:t>
            </a:r>
            <a:r>
              <a:rPr lang="en-GB" sz="1800" u="sng" dirty="0">
                <a:solidFill>
                  <a:srgbClr val="0000FF"/>
                </a:solidFill>
                <a:latin typeface="Calibri"/>
                <a:ea typeface="Calibri"/>
                <a:hlinkClick r:id="rId2" tooltip="https://www.dubuisson.com/"/>
              </a:rPr>
              <a:t>https://www.dubuisson.com/</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rcRect t="15228" b="16235"/>
          <a:stretch/>
        </p:blipFill>
        <p:spPr bwMode="auto">
          <a:xfrm>
            <a:off x="8862712" y="530650"/>
            <a:ext cx="2110088" cy="144619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03684" y="557464"/>
            <a:ext cx="9601200" cy="741947"/>
          </a:xfrm>
        </p:spPr>
        <p:txBody>
          <a:bodyPr>
            <a:normAutofit fontScale="90000"/>
          </a:bodyPr>
          <a:lstStyle/>
          <a:p>
            <a:pPr>
              <a:defRPr/>
            </a:pPr>
            <a:r>
              <a:rPr lang="en-US" i="1">
                <a:solidFill>
                  <a:schemeClr val="tx2">
                    <a:lumMod val="10000"/>
                  </a:schemeClr>
                </a:solidFill>
              </a:rPr>
              <a:t>10.Dubuisson</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403684" y="2253844"/>
            <a:ext cx="9601200" cy="3541959"/>
          </a:xfrm>
        </p:spPr>
        <p:txBody>
          <a:bodyPr>
            <a:noAutofit/>
          </a:bodyPr>
          <a:lstStyle/>
          <a:p>
            <a:pPr marL="0" indent="0" algn="just">
              <a:lnSpc>
                <a:spcPct val="107000"/>
              </a:lnSpc>
              <a:buNone/>
              <a:defRPr/>
            </a:pPr>
            <a:r>
              <a:rPr lang="en-US" sz="1800" dirty="0">
                <a:solidFill>
                  <a:srgbClr val="000000"/>
                </a:solidFill>
                <a:latin typeface="Calibri Light"/>
                <a:ea typeface="Calibri"/>
                <a:cs typeface="Calibri Light"/>
              </a:rPr>
              <a:t>In the </a:t>
            </a:r>
            <a:r>
              <a:rPr lang="en-US" sz="1800" dirty="0" err="1">
                <a:solidFill>
                  <a:srgbClr val="000000"/>
                </a:solidFill>
                <a:latin typeface="Calibri Light"/>
                <a:ea typeface="Calibri"/>
                <a:cs typeface="Calibri Light"/>
              </a:rPr>
              <a:t>Dubuisson</a:t>
            </a:r>
            <a:r>
              <a:rPr lang="en-US" sz="1800" dirty="0">
                <a:solidFill>
                  <a:srgbClr val="000000"/>
                </a:solidFill>
                <a:latin typeface="Calibri Light"/>
                <a:ea typeface="Calibri"/>
                <a:cs typeface="Calibri Light"/>
              </a:rPr>
              <a:t> web site they have also a blog where the latest news about the company are collected and where some recipes based on their beer are released. </a:t>
            </a:r>
            <a:endParaRPr sz="1800" dirty="0">
              <a:latin typeface="Calibri Light"/>
              <a:ea typeface="Calibri"/>
              <a:cs typeface="Calibri Light"/>
            </a:endParaRPr>
          </a:p>
          <a:p>
            <a:pPr marL="0" indent="0" algn="just">
              <a:lnSpc>
                <a:spcPct val="107000"/>
              </a:lnSpc>
              <a:buNone/>
              <a:defRPr/>
            </a:pPr>
            <a:r>
              <a:rPr lang="en-US" sz="1800" dirty="0">
                <a:solidFill>
                  <a:srgbClr val="000000"/>
                </a:solidFill>
                <a:latin typeface="Calibri Light"/>
                <a:ea typeface="Calibri"/>
                <a:cs typeface="Calibri Light"/>
              </a:rPr>
              <a:t>The company, besides talking about history and values, has been able to innovate over the years, creating a museum with interactive experiences. The </a:t>
            </a:r>
            <a:r>
              <a:rPr lang="en-US" sz="1800" dirty="0" err="1">
                <a:solidFill>
                  <a:srgbClr val="000000"/>
                </a:solidFill>
                <a:latin typeface="Calibri Light"/>
                <a:ea typeface="Calibri"/>
                <a:cs typeface="Calibri Light"/>
              </a:rPr>
              <a:t>Dubuisson</a:t>
            </a:r>
            <a:r>
              <a:rPr lang="en-US" sz="1800" dirty="0">
                <a:solidFill>
                  <a:srgbClr val="000000"/>
                </a:solidFill>
                <a:latin typeface="Calibri Light"/>
                <a:ea typeface="Calibri"/>
                <a:cs typeface="Calibri Light"/>
              </a:rPr>
              <a:t> </a:t>
            </a:r>
            <a:r>
              <a:rPr lang="en-US" sz="1800" dirty="0" err="1">
                <a:solidFill>
                  <a:srgbClr val="000000"/>
                </a:solidFill>
                <a:latin typeface="Calibri Light"/>
                <a:ea typeface="Calibri"/>
                <a:cs typeface="Calibri Light"/>
              </a:rPr>
              <a:t>Beerstorium</a:t>
            </a:r>
            <a:r>
              <a:rPr lang="en-US" sz="1800" dirty="0">
                <a:solidFill>
                  <a:srgbClr val="000000"/>
                </a:solidFill>
                <a:latin typeface="Calibri Light"/>
                <a:ea typeface="Calibri"/>
                <a:cs typeface="Calibri Light"/>
              </a:rPr>
              <a:t> create an interactive experience at the heart of the history of the Brasserie </a:t>
            </a:r>
            <a:r>
              <a:rPr lang="en-US" sz="1800" dirty="0" err="1">
                <a:solidFill>
                  <a:srgbClr val="000000"/>
                </a:solidFill>
                <a:latin typeface="Calibri Light"/>
                <a:ea typeface="Calibri"/>
                <a:cs typeface="Calibri Light"/>
              </a:rPr>
              <a:t>Dubuisson</a:t>
            </a:r>
            <a:r>
              <a:rPr lang="en-US" sz="1800" dirty="0">
                <a:solidFill>
                  <a:srgbClr val="000000"/>
                </a:solidFill>
                <a:latin typeface="Calibri Light"/>
                <a:ea typeface="Calibri"/>
                <a:cs typeface="Calibri Light"/>
              </a:rPr>
              <a:t> and the universe and secrets of its beers. The visit will plunge the visitors into the castle of </a:t>
            </a:r>
            <a:r>
              <a:rPr lang="en-US" sz="1800" dirty="0" err="1">
                <a:solidFill>
                  <a:srgbClr val="000000"/>
                </a:solidFill>
                <a:latin typeface="Calibri Light"/>
                <a:ea typeface="Calibri"/>
                <a:cs typeface="Calibri Light"/>
              </a:rPr>
              <a:t>Ghyssegnies</a:t>
            </a:r>
            <a:r>
              <a:rPr lang="en-US" sz="1800" dirty="0">
                <a:solidFill>
                  <a:srgbClr val="000000"/>
                </a:solidFill>
                <a:latin typeface="Calibri Light"/>
                <a:ea typeface="Calibri"/>
                <a:cs typeface="Calibri Light"/>
              </a:rPr>
              <a:t>, where it all began for the Brewery in 1769.</a:t>
            </a:r>
            <a:endParaRPr sz="1800" dirty="0">
              <a:latin typeface="Calibri Light"/>
              <a:ea typeface="Calibri"/>
              <a:cs typeface="Calibri Light"/>
            </a:endParaRPr>
          </a:p>
          <a:p>
            <a:pPr marL="0" indent="0">
              <a:buNone/>
              <a:defRPr/>
            </a:pPr>
            <a:endParaRPr lang="en-US" sz="1800" dirty="0">
              <a:latin typeface="Calibri Light"/>
              <a:cs typeface="Calibri Light"/>
            </a:endParaRPr>
          </a:p>
        </p:txBody>
      </p:sp>
      <p:sp>
        <p:nvSpPr>
          <p:cNvPr id="4" name="TextBox 3"/>
          <p:cNvSpPr txBox="1"/>
          <p:nvPr/>
        </p:nvSpPr>
        <p:spPr bwMode="auto">
          <a:xfrm>
            <a:off x="1389648" y="1282705"/>
            <a:ext cx="8748963" cy="923330"/>
          </a:xfrm>
          <a:prstGeom prst="rect">
            <a:avLst/>
          </a:prstGeom>
          <a:noFill/>
        </p:spPr>
        <p:txBody>
          <a:bodyPr wrap="square" rtlCol="0">
            <a:spAutoFit/>
          </a:bodyPr>
          <a:lstStyle/>
          <a:p>
            <a:pPr>
              <a:defRPr/>
            </a:pPr>
            <a:r>
              <a:rPr lang="en-US" dirty="0"/>
              <a:t>Country: Belgium </a:t>
            </a:r>
          </a:p>
          <a:p>
            <a:pPr>
              <a:defRPr/>
            </a:pPr>
            <a:r>
              <a:rPr lang="en-US" dirty="0"/>
              <a:t>Type of business: Brewery</a:t>
            </a:r>
          </a:p>
          <a:p>
            <a:pPr>
              <a:defRPr/>
            </a:pPr>
            <a:r>
              <a:rPr lang="en-US" dirty="0"/>
              <a:t>Type of activity: Corporate museum</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GB" sz="1800" u="sng">
                <a:solidFill>
                  <a:srgbClr val="0000FF"/>
                </a:solidFill>
                <a:latin typeface="Calibri"/>
                <a:ea typeface="Calibri"/>
                <a:hlinkClick r:id="rId2" tooltip="https://www.dubuisson.com/"/>
              </a:rPr>
              <a:t>https://www.dubuisson.com/</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rcRect t="15228" b="16235"/>
          <a:stretch/>
        </p:blipFill>
        <p:spPr bwMode="auto">
          <a:xfrm>
            <a:off x="8862712" y="530650"/>
            <a:ext cx="2110088" cy="144619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403684" y="557464"/>
            <a:ext cx="9601200" cy="741947"/>
          </a:xfrm>
        </p:spPr>
        <p:txBody>
          <a:bodyPr>
            <a:normAutofit fontScale="90000"/>
          </a:bodyPr>
          <a:lstStyle/>
          <a:p>
            <a:pPr>
              <a:defRPr/>
            </a:pPr>
            <a:r>
              <a:rPr lang="en-US" i="1">
                <a:solidFill>
                  <a:schemeClr val="tx2">
                    <a:lumMod val="10000"/>
                  </a:schemeClr>
                </a:solidFill>
              </a:rPr>
              <a:t>10.Dubuisson</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095364" y="2052776"/>
            <a:ext cx="9909520" cy="3541959"/>
          </a:xfrm>
        </p:spPr>
        <p:txBody>
          <a:bodyPr>
            <a:normAutofit/>
          </a:bodyPr>
          <a:lstStyle/>
          <a:p>
            <a:pPr marL="0" indent="0">
              <a:buNone/>
              <a:defRPr/>
            </a:pPr>
            <a:r>
              <a:rPr lang="en-US" sz="1800" dirty="0">
                <a:latin typeface="Calibri Light"/>
                <a:cs typeface="Calibri Light"/>
              </a:rPr>
              <a:t>Brasserie </a:t>
            </a:r>
            <a:r>
              <a:rPr lang="en-US" sz="1800" dirty="0" err="1">
                <a:latin typeface="Calibri Light"/>
                <a:cs typeface="Calibri Light"/>
              </a:rPr>
              <a:t>Dubuisson</a:t>
            </a:r>
            <a:r>
              <a:rPr lang="en-US" sz="1800" dirty="0">
                <a:latin typeface="Calibri Light"/>
                <a:cs typeface="Calibri Light"/>
              </a:rPr>
              <a:t> was founded in 1769 by Joseph Leroy, an ancestor on the maternal side of the current owner, Hugues </a:t>
            </a:r>
            <a:r>
              <a:rPr lang="en-US" sz="1800" dirty="0" err="1">
                <a:latin typeface="Calibri Light"/>
                <a:cs typeface="Calibri Light"/>
              </a:rPr>
              <a:t>Dubuisson</a:t>
            </a:r>
            <a:r>
              <a:rPr lang="en-US" sz="1800" dirty="0">
                <a:latin typeface="Calibri Light"/>
                <a:cs typeface="Calibri Light"/>
              </a:rPr>
              <a:t>. </a:t>
            </a:r>
            <a:endParaRPr dirty="0"/>
          </a:p>
          <a:p>
            <a:pPr marL="0" indent="0">
              <a:buNone/>
              <a:defRPr/>
            </a:pPr>
            <a:r>
              <a:rPr lang="en-US" sz="1800" dirty="0">
                <a:latin typeface="Calibri Light"/>
                <a:cs typeface="Calibri Light"/>
              </a:rPr>
              <a:t>Brasserie </a:t>
            </a:r>
            <a:r>
              <a:rPr lang="en-US" sz="1800" dirty="0" err="1">
                <a:latin typeface="Calibri Light"/>
                <a:cs typeface="Calibri Light"/>
              </a:rPr>
              <a:t>Dubuisson</a:t>
            </a:r>
            <a:r>
              <a:rPr lang="en-US" sz="1800" dirty="0">
                <a:latin typeface="Calibri Light"/>
                <a:cs typeface="Calibri Light"/>
              </a:rPr>
              <a:t> is an authentic, traditional Belgian brewery, thanks to its many years in business, its proven authenticity and the values that are in the forefront of the way it conducts its business. Brasserie </a:t>
            </a:r>
            <a:r>
              <a:rPr lang="en-US" sz="1800" dirty="0" err="1">
                <a:latin typeface="Calibri Light"/>
                <a:cs typeface="Calibri Light"/>
              </a:rPr>
              <a:t>Dubuisson</a:t>
            </a:r>
            <a:r>
              <a:rPr lang="en-US" sz="1800" dirty="0">
                <a:latin typeface="Calibri Light"/>
                <a:cs typeface="Calibri Light"/>
              </a:rPr>
              <a:t> is considered as authentic and important as Belgium’s famous Trappist breweries.</a:t>
            </a:r>
            <a:endParaRPr dirty="0"/>
          </a:p>
          <a:p>
            <a:pPr marL="0" indent="0">
              <a:buNone/>
              <a:defRPr/>
            </a:pPr>
            <a:r>
              <a:rPr lang="en-US" sz="1800" dirty="0">
                <a:latin typeface="Calibri Light"/>
                <a:cs typeface="Calibri Light"/>
              </a:rPr>
              <a:t>Furthermore, this brewery is able to lay claim to a badge of </a:t>
            </a:r>
            <a:r>
              <a:rPr lang="en-US" sz="1800" dirty="0" err="1">
                <a:latin typeface="Calibri Light"/>
                <a:cs typeface="Calibri Light"/>
              </a:rPr>
              <a:t>honour</a:t>
            </a:r>
            <a:r>
              <a:rPr lang="en-US" sz="1800" dirty="0">
                <a:latin typeface="Calibri Light"/>
                <a:cs typeface="Calibri Light"/>
              </a:rPr>
              <a:t> that is envied by many of its rivals: it is the oldest brewery in Wallonia.</a:t>
            </a:r>
            <a:endParaRPr dirty="0"/>
          </a:p>
          <a:p>
            <a:pPr marL="0" indent="0">
              <a:buNone/>
              <a:defRPr/>
            </a:pPr>
            <a:endParaRPr lang="en-US" sz="1800" dirty="0">
              <a:latin typeface="Calibri Light"/>
              <a:cs typeface="Calibri Light"/>
            </a:endParaRPr>
          </a:p>
        </p:txBody>
      </p:sp>
      <p:sp>
        <p:nvSpPr>
          <p:cNvPr id="4" name="TextBox 3"/>
          <p:cNvSpPr txBox="1"/>
          <p:nvPr/>
        </p:nvSpPr>
        <p:spPr bwMode="auto">
          <a:xfrm>
            <a:off x="1371600" y="1157570"/>
            <a:ext cx="8748963" cy="923330"/>
          </a:xfrm>
          <a:prstGeom prst="rect">
            <a:avLst/>
          </a:prstGeom>
          <a:noFill/>
        </p:spPr>
        <p:txBody>
          <a:bodyPr wrap="square" rtlCol="0">
            <a:spAutoFit/>
          </a:bodyPr>
          <a:lstStyle/>
          <a:p>
            <a:pPr>
              <a:defRPr/>
            </a:pPr>
            <a:r>
              <a:rPr lang="en-US" dirty="0"/>
              <a:t>Country: Belgium </a:t>
            </a:r>
          </a:p>
          <a:p>
            <a:pPr>
              <a:defRPr/>
            </a:pPr>
            <a:r>
              <a:rPr lang="en-US" dirty="0"/>
              <a:t>Type of business: Brewery</a:t>
            </a:r>
          </a:p>
          <a:p>
            <a:pPr>
              <a:defRPr/>
            </a:pPr>
            <a:r>
              <a:rPr lang="en-US" dirty="0"/>
              <a:t>Type of activity: Corporate museum</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GB" sz="1800" u="sng">
                <a:solidFill>
                  <a:srgbClr val="0000FF"/>
                </a:solidFill>
                <a:latin typeface="Calibri"/>
                <a:ea typeface="Calibri"/>
                <a:hlinkClick r:id="rId2" tooltip="https://www.dubuisson.com/"/>
              </a:rPr>
              <a:t>https://www.dubuisson.com/</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9" name="Picture 8"/>
          <p:cNvPicPr>
            <a:picLocks noChangeAspect="1"/>
          </p:cNvPicPr>
          <p:nvPr/>
        </p:nvPicPr>
        <p:blipFill>
          <a:blip r:embed="rId3"/>
          <a:stretch/>
        </p:blipFill>
        <p:spPr bwMode="auto">
          <a:xfrm>
            <a:off x="6568796" y="4012055"/>
            <a:ext cx="4381500" cy="1923888"/>
          </a:xfrm>
          <a:prstGeom prst="rect">
            <a:avLst/>
          </a:prstGeom>
        </p:spPr>
      </p:pic>
      <p:pic>
        <p:nvPicPr>
          <p:cNvPr id="10" name="Picture 9"/>
          <p:cNvPicPr>
            <a:picLocks noChangeAspect="1"/>
          </p:cNvPicPr>
          <p:nvPr/>
        </p:nvPicPr>
        <p:blipFill>
          <a:blip r:embed="rId4"/>
          <a:srcRect t="15228" b="16235"/>
          <a:stretch/>
        </p:blipFill>
        <p:spPr bwMode="auto">
          <a:xfrm>
            <a:off x="8862712" y="530650"/>
            <a:ext cx="2110088" cy="1446193"/>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solidFill>
                  <a:schemeClr val="tx2">
                    <a:lumMod val="10000"/>
                  </a:schemeClr>
                </a:solidFill>
              </a:rPr>
              <a:t>11. Columbus</a:t>
            </a:r>
            <a:br>
              <a:rPr lang="en-GB" sz="4400" b="0" i="0">
                <a:solidFill>
                  <a:schemeClr val="tx2">
                    <a:lumMod val="10000"/>
                  </a:schemeClr>
                </a:solidFill>
              </a:rPr>
            </a:br>
            <a:r>
              <a:rPr lang="en-US">
                <a:solidFill>
                  <a:schemeClr val="tx2">
                    <a:lumMod val="10000"/>
                  </a:schemeClr>
                </a:solidFill>
              </a:rPr>
              <a:t> </a:t>
            </a:r>
            <a:endParaRPr/>
          </a:p>
        </p:txBody>
      </p:sp>
      <p:pic>
        <p:nvPicPr>
          <p:cNvPr id="8" name="Content Placeholder 7"/>
          <p:cNvPicPr>
            <a:picLocks noGrp="1" noChangeAspect="1"/>
          </p:cNvPicPr>
          <p:nvPr>
            <p:ph idx="1"/>
          </p:nvPr>
        </p:nvPicPr>
        <p:blipFill>
          <a:blip r:embed="rId2"/>
          <a:stretch/>
        </p:blipFill>
        <p:spPr bwMode="auto">
          <a:xfrm>
            <a:off x="6573743" y="685800"/>
            <a:ext cx="4463225" cy="601318"/>
          </a:xfrm>
          <a:prstGeom prst="rect">
            <a:avLst/>
          </a:prstGeom>
        </p:spPr>
      </p:pic>
      <p:sp>
        <p:nvSpPr>
          <p:cNvPr id="4" name="TextBox 3"/>
          <p:cNvSpPr txBox="1"/>
          <p:nvPr/>
        </p:nvSpPr>
        <p:spPr bwMode="auto">
          <a:xfrm>
            <a:off x="1155032" y="1274745"/>
            <a:ext cx="8748963" cy="923330"/>
          </a:xfrm>
          <a:prstGeom prst="rect">
            <a:avLst/>
          </a:prstGeom>
          <a:noFill/>
        </p:spPr>
        <p:txBody>
          <a:bodyPr wrap="square" rtlCol="0">
            <a:spAutoFit/>
          </a:bodyPr>
          <a:lstStyle/>
          <a:p>
            <a:pPr>
              <a:defRPr/>
            </a:pPr>
            <a:r>
              <a:rPr lang="en-US" dirty="0"/>
              <a:t>Country: Italy</a:t>
            </a:r>
          </a:p>
          <a:p>
            <a:pPr>
              <a:defRPr/>
            </a:pPr>
            <a:r>
              <a:rPr lang="en-US" dirty="0"/>
              <a:t>Type of business: Processing of special steel tubes for bicycles</a:t>
            </a:r>
          </a:p>
          <a:p>
            <a:pPr>
              <a:defRPr/>
            </a:pPr>
            <a:r>
              <a:rPr lang="en-US" dirty="0"/>
              <a:t>Type of activity: Thematic publication </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US" u="sng">
                <a:hlinkClick r:id="rId3" tooltip="https://www.columbustubi.com/en/"/>
              </a:rPr>
              <a:t>https://www.columbustubi.com/en/</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sp>
        <p:nvSpPr>
          <p:cNvPr id="10" name="Content Placeholder 2"/>
          <p:cNvSpPr txBox="1"/>
          <p:nvPr/>
        </p:nvSpPr>
        <p:spPr bwMode="auto">
          <a:xfrm>
            <a:off x="1403684" y="2011171"/>
            <a:ext cx="9601200" cy="3280611"/>
          </a:xfrm>
          <a:prstGeom prst="rect">
            <a:avLst/>
          </a:prstGeom>
        </p:spPr>
        <p:txBody>
          <a:bodyPr vert="horz" lIns="91440" tIns="45720" rIns="91440" bIns="45720" rtlCol="0">
            <a:normAutofit/>
          </a:bodyPr>
          <a:lstStyle>
            <a:lvl1pPr marL="384048" indent="-384048" algn="l" defTabSz="914400">
              <a:lnSpc>
                <a:spcPct val="94000"/>
              </a:lnSpc>
              <a:spcBef>
                <a:spcPts val="1000"/>
              </a:spcBef>
              <a:spcAft>
                <a:spcPts val="200"/>
              </a:spcAft>
              <a:buFont typeface="Franklin Gothic Book"/>
              <a:buChar char="■"/>
              <a:defRPr sz="2000">
                <a:solidFill>
                  <a:schemeClr val="tx2">
                    <a:lumMod val="10000"/>
                  </a:schemeClr>
                </a:solidFill>
                <a:latin typeface="+mn-lt"/>
                <a:ea typeface="+mn-ea"/>
                <a:cs typeface="+mn-cs"/>
              </a:defRPr>
            </a:lvl1pPr>
            <a:lvl2pPr marL="914400" indent="-384048" algn="l" defTabSz="914400">
              <a:lnSpc>
                <a:spcPct val="94000"/>
              </a:lnSpc>
              <a:spcBef>
                <a:spcPts val="500"/>
              </a:spcBef>
              <a:spcAft>
                <a:spcPts val="200"/>
              </a:spcAft>
              <a:buFont typeface="Franklin Gothic Book"/>
              <a:buChar char="–"/>
              <a:defRPr sz="2000" i="1">
                <a:solidFill>
                  <a:schemeClr val="tx2">
                    <a:lumMod val="10000"/>
                  </a:schemeClr>
                </a:solidFill>
                <a:latin typeface="+mn-lt"/>
                <a:ea typeface="+mn-ea"/>
                <a:cs typeface="+mn-cs"/>
              </a:defRPr>
            </a:lvl2pPr>
            <a:lvl3pPr marL="1371600" indent="-384048" algn="l" defTabSz="914400">
              <a:lnSpc>
                <a:spcPct val="94000"/>
              </a:lnSpc>
              <a:spcBef>
                <a:spcPts val="500"/>
              </a:spcBef>
              <a:spcAft>
                <a:spcPts val="200"/>
              </a:spcAft>
              <a:buFont typeface="Franklin Gothic Book"/>
              <a:buChar char="■"/>
              <a:defRPr sz="1800">
                <a:solidFill>
                  <a:schemeClr val="tx2">
                    <a:lumMod val="10000"/>
                  </a:schemeClr>
                </a:solidFill>
                <a:latin typeface="+mn-lt"/>
                <a:ea typeface="+mn-ea"/>
                <a:cs typeface="+mn-cs"/>
              </a:defRPr>
            </a:lvl3pPr>
            <a:lvl4pPr marL="1828800" indent="-384048" algn="l" defTabSz="914400">
              <a:lnSpc>
                <a:spcPct val="94000"/>
              </a:lnSpc>
              <a:spcBef>
                <a:spcPts val="500"/>
              </a:spcBef>
              <a:spcAft>
                <a:spcPts val="200"/>
              </a:spcAft>
              <a:buFont typeface="Franklin Gothic Book"/>
              <a:buChar char="–"/>
              <a:defRPr sz="1800" i="1">
                <a:solidFill>
                  <a:schemeClr val="tx2">
                    <a:lumMod val="10000"/>
                  </a:schemeClr>
                </a:solidFill>
                <a:latin typeface="+mn-lt"/>
                <a:ea typeface="+mn-ea"/>
                <a:cs typeface="+mn-cs"/>
              </a:defRPr>
            </a:lvl4pPr>
            <a:lvl5pPr marL="2286000" indent="-384048" algn="l" defTabSz="914400">
              <a:lnSpc>
                <a:spcPct val="94000"/>
              </a:lnSpc>
              <a:spcBef>
                <a:spcPts val="500"/>
              </a:spcBef>
              <a:spcAft>
                <a:spcPts val="200"/>
              </a:spcAft>
              <a:buFont typeface="Franklin Gothic Book"/>
              <a:buChar char="■"/>
              <a:defRPr sz="1600">
                <a:solidFill>
                  <a:schemeClr val="tx2">
                    <a:lumMod val="10000"/>
                  </a:schemeClr>
                </a:solidFill>
                <a:latin typeface="+mn-lt"/>
                <a:ea typeface="+mn-ea"/>
                <a:cs typeface="+mn-cs"/>
              </a:defRPr>
            </a:lvl5pPr>
            <a:lvl6pPr marL="2743200" indent="-384048" algn="l" defTabSz="914400">
              <a:lnSpc>
                <a:spcPct val="94000"/>
              </a:lnSpc>
              <a:spcBef>
                <a:spcPts val="500"/>
              </a:spcBef>
              <a:spcAft>
                <a:spcPts val="200"/>
              </a:spcAft>
              <a:buFont typeface="Franklin Gothic Book"/>
              <a:buChar char="–"/>
              <a:defRPr sz="1600" i="1">
                <a:solidFill>
                  <a:schemeClr val="tx2"/>
                </a:solidFill>
                <a:latin typeface="+mn-lt"/>
                <a:ea typeface="+mn-ea"/>
                <a:cs typeface="+mn-cs"/>
              </a:defRPr>
            </a:lvl6pPr>
            <a:lvl7pPr marL="3200400" indent="-384048" algn="l" defTabSz="914400">
              <a:lnSpc>
                <a:spcPct val="94000"/>
              </a:lnSpc>
              <a:spcBef>
                <a:spcPts val="500"/>
              </a:spcBef>
              <a:spcAft>
                <a:spcPts val="200"/>
              </a:spcAft>
              <a:buFont typeface="Franklin Gothic Book"/>
              <a:buChar char="■"/>
              <a:defRPr sz="1400">
                <a:solidFill>
                  <a:schemeClr val="tx2"/>
                </a:solidFill>
                <a:latin typeface="+mn-lt"/>
                <a:ea typeface="+mn-ea"/>
                <a:cs typeface="+mn-cs"/>
              </a:defRPr>
            </a:lvl7pPr>
            <a:lvl8pPr marL="3657600" indent="-384048" algn="l" defTabSz="914400">
              <a:lnSpc>
                <a:spcPct val="94000"/>
              </a:lnSpc>
              <a:spcBef>
                <a:spcPts val="500"/>
              </a:spcBef>
              <a:spcAft>
                <a:spcPts val="200"/>
              </a:spcAft>
              <a:buFont typeface="Franklin Gothic Book"/>
              <a:buChar char="–"/>
              <a:defRPr sz="1400" i="1">
                <a:solidFill>
                  <a:schemeClr val="tx2"/>
                </a:solidFill>
                <a:latin typeface="+mn-lt"/>
                <a:ea typeface="+mn-ea"/>
                <a:cs typeface="+mn-cs"/>
              </a:defRPr>
            </a:lvl8pPr>
            <a:lvl9pPr marL="4114800" indent="-384048" algn="l" defTabSz="914400">
              <a:lnSpc>
                <a:spcPct val="94000"/>
              </a:lnSpc>
              <a:spcBef>
                <a:spcPts val="500"/>
              </a:spcBef>
              <a:spcAft>
                <a:spcPts val="200"/>
              </a:spcAft>
              <a:buFont typeface="Franklin Gothic Book"/>
              <a:buChar char="■"/>
              <a:defRPr sz="1400">
                <a:solidFill>
                  <a:schemeClr val="tx2"/>
                </a:solidFill>
                <a:latin typeface="+mn-lt"/>
                <a:ea typeface="+mn-ea"/>
                <a:cs typeface="+mn-cs"/>
              </a:defRPr>
            </a:lvl9pPr>
          </a:lstStyle>
          <a:p>
            <a:pPr>
              <a:defRPr/>
            </a:pPr>
            <a:endParaRPr lang="en-US"/>
          </a:p>
        </p:txBody>
      </p:sp>
      <p:sp>
        <p:nvSpPr>
          <p:cNvPr id="14" name="TextBox 13"/>
          <p:cNvSpPr txBox="1"/>
          <p:nvPr/>
        </p:nvSpPr>
        <p:spPr bwMode="auto">
          <a:xfrm>
            <a:off x="1219199" y="2198075"/>
            <a:ext cx="9601200" cy="3693319"/>
          </a:xfrm>
          <a:prstGeom prst="rect">
            <a:avLst/>
          </a:prstGeom>
          <a:noFill/>
        </p:spPr>
        <p:txBody>
          <a:bodyPr wrap="square">
            <a:spAutoFit/>
          </a:bodyPr>
          <a:lstStyle/>
          <a:p>
            <a:pPr algn="just">
              <a:defRPr/>
            </a:pPr>
            <a:r>
              <a:rPr lang="en-US" dirty="0">
                <a:latin typeface="Calibri Light"/>
                <a:cs typeface="Calibri Light"/>
              </a:rPr>
              <a:t>The story of the most famous steel tubes manufacturer in the world for cycling application began in 1919 when Angelo Luigi Colombo founded his steel mill, named after him A.L. Colombo. In the Thirties, Columbus was created to specifically manufacture steel tube for bicycles, designing the first reinforced tubes with a tapered thickness in molybdenum chrome steel, a new feature for cycling, as well as the first cold-rolled elliptical fork blades. </a:t>
            </a:r>
            <a:endParaRPr dirty="0"/>
          </a:p>
          <a:p>
            <a:pPr algn="just">
              <a:defRPr/>
            </a:pPr>
            <a:endParaRPr lang="en-US" dirty="0">
              <a:latin typeface="Calibri Light"/>
              <a:cs typeface="Calibri Light"/>
            </a:endParaRPr>
          </a:p>
          <a:p>
            <a:pPr algn="just">
              <a:defRPr/>
            </a:pPr>
            <a:r>
              <a:rPr lang="en-US" dirty="0">
                <a:latin typeface="Calibri Light"/>
                <a:cs typeface="Calibri Light"/>
              </a:rPr>
              <a:t>Since the foundation of the A.L. Colombo, on 22 November 1919, Angelo Luigi Colombo chose the path of uniqueness and pursued it by differentiating itself for production technology and product: special steels, special processes for special pipes. It produced precision tubes that form the backbone of seaplanes and vehicles, that is  the core of steel tubular furniture, which in sport translates both in bicycle frames as well as ski poles. Innovation and uniqueness are the key to the company: research and testing, product diversification and customer care.</a:t>
            </a:r>
            <a:endParaRPr dirty="0"/>
          </a:p>
          <a:p>
            <a:pPr algn="just">
              <a:defRPr/>
            </a:pPr>
            <a:endParaRPr lang="en-US" dirty="0">
              <a:latin typeface="Calibri Light"/>
              <a:cs typeface="Calibri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1083"/>
            <a:ext cx="9601200" cy="741947"/>
          </a:xfrm>
        </p:spPr>
        <p:txBody>
          <a:bodyPr>
            <a:normAutofit fontScale="90000"/>
          </a:bodyPr>
          <a:lstStyle/>
          <a:p>
            <a:pPr>
              <a:defRPr/>
            </a:pPr>
            <a:r>
              <a:rPr lang="en-US" i="1">
                <a:solidFill>
                  <a:schemeClr val="tx2">
                    <a:lumMod val="10000"/>
                  </a:schemeClr>
                </a:solidFill>
              </a:rPr>
              <a:t>1. </a:t>
            </a:r>
            <a:r>
              <a:rPr lang="en-GB" sz="4400" b="0" i="1">
                <a:solidFill>
                  <a:schemeClr val="tx2">
                    <a:lumMod val="10000"/>
                  </a:schemeClr>
                </a:solidFill>
              </a:rPr>
              <a:t>Glass House</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074946"/>
            <a:ext cx="9601200" cy="3577473"/>
          </a:xfrm>
        </p:spPr>
        <p:txBody>
          <a:bodyPr vert="horz" lIns="91440" tIns="45720" rIns="91440" bIns="45720" rtlCol="0" anchor="t">
            <a:normAutofit/>
          </a:bodyPr>
          <a:lstStyle/>
          <a:p>
            <a:pPr marL="0" indent="0" algn="just">
              <a:buNone/>
              <a:defRPr/>
            </a:pPr>
            <a:r>
              <a:rPr lang="en-US" i="1" dirty="0" err="1">
                <a:latin typeface="Calibri Light"/>
                <a:cs typeface="Calibri Light"/>
              </a:rPr>
              <a:t>Limmareds</a:t>
            </a:r>
            <a:r>
              <a:rPr lang="en-US" i="1" dirty="0">
                <a:latin typeface="Calibri Light"/>
                <a:cs typeface="Calibri Light"/>
              </a:rPr>
              <a:t> </a:t>
            </a:r>
            <a:r>
              <a:rPr lang="en-US" i="1" dirty="0" err="1">
                <a:latin typeface="Calibri Light"/>
                <a:cs typeface="Calibri Light"/>
              </a:rPr>
              <a:t>Glasbruk</a:t>
            </a:r>
            <a:r>
              <a:rPr lang="en-US" dirty="0">
                <a:latin typeface="Calibri Light"/>
                <a:cs typeface="Calibri Light"/>
              </a:rPr>
              <a:t>, Sweden's oldest still operational glassworks, was established in 1740 and today is located near </a:t>
            </a:r>
            <a:r>
              <a:rPr lang="en-US" dirty="0" err="1">
                <a:latin typeface="Calibri Light"/>
                <a:cs typeface="Calibri Light"/>
              </a:rPr>
              <a:t>Glasets</a:t>
            </a:r>
            <a:r>
              <a:rPr lang="en-US" dirty="0">
                <a:latin typeface="Calibri Light"/>
                <a:cs typeface="Calibri Light"/>
              </a:rPr>
              <a:t> Hus. </a:t>
            </a:r>
            <a:r>
              <a:rPr lang="en-US" dirty="0" err="1">
                <a:latin typeface="Calibri Light"/>
                <a:cs typeface="Calibri Light"/>
              </a:rPr>
              <a:t>Limmared's</a:t>
            </a:r>
            <a:r>
              <a:rPr lang="en-US" dirty="0">
                <a:latin typeface="Calibri Light"/>
                <a:cs typeface="Calibri Light"/>
              </a:rPr>
              <a:t> glass house is a place of experiences, comprising a glass shop, a conservatory café, glassworks, and art exhibitions. The House of Experiences is, in a nutshell, a place where you may have a Glassblowing, a museum dedicated to the art of glassblowing, conferences and business events, and much more are all available. </a:t>
            </a:r>
            <a:endParaRPr dirty="0"/>
          </a:p>
          <a:p>
            <a:pPr marL="0" indent="0" algn="just">
              <a:buNone/>
              <a:defRPr/>
            </a:pPr>
            <a:r>
              <a:rPr lang="en-US" dirty="0" err="1">
                <a:latin typeface="Calibri Light"/>
                <a:cs typeface="Calibri Light"/>
              </a:rPr>
              <a:t>Glasset</a:t>
            </a:r>
            <a:r>
              <a:rPr lang="en-US" dirty="0">
                <a:latin typeface="Calibri Light"/>
                <a:cs typeface="Calibri Light"/>
              </a:rPr>
              <a:t> Hus serves food and beverages, as well as a variety of activities. Glassworks and a museum make this a new intriguing retreat; displaying glass from the 17th century to the ABSOLUT bottle in a large exhibition.   </a:t>
            </a:r>
            <a:endParaRPr dirty="0"/>
          </a:p>
          <a:p>
            <a:pPr marL="0" indent="0" algn="just">
              <a:buNone/>
              <a:defRPr/>
            </a:pPr>
            <a:r>
              <a:rPr lang="en-US" dirty="0">
                <a:latin typeface="Calibri Light"/>
                <a:cs typeface="Calibri Light"/>
              </a:rPr>
              <a:t>The Glass House is operated by a non profit association and the organization has about 10 employees and added to that a big number of volunteers.</a:t>
            </a:r>
            <a:endParaRPr dirty="0"/>
          </a:p>
          <a:p>
            <a:pPr marL="0" indent="0" algn="just">
              <a:buNone/>
              <a:defRPr/>
            </a:pPr>
            <a:endParaRPr lang="en-US" dirty="0"/>
          </a:p>
        </p:txBody>
      </p:sp>
      <p:sp>
        <p:nvSpPr>
          <p:cNvPr id="4" name="TextBox 3"/>
          <p:cNvSpPr txBox="1"/>
          <p:nvPr/>
        </p:nvSpPr>
        <p:spPr bwMode="auto">
          <a:xfrm>
            <a:off x="1371600" y="1179419"/>
            <a:ext cx="8749179" cy="923330"/>
          </a:xfrm>
          <a:prstGeom prst="rect">
            <a:avLst/>
          </a:prstGeom>
          <a:noFill/>
        </p:spPr>
        <p:txBody>
          <a:bodyPr wrap="square" rtlCol="0">
            <a:spAutoFit/>
          </a:bodyPr>
          <a:lstStyle/>
          <a:p>
            <a:pPr>
              <a:defRPr/>
            </a:pPr>
            <a:r>
              <a:rPr lang="en-US" dirty="0"/>
              <a:t>Country: Sweden </a:t>
            </a:r>
          </a:p>
          <a:p>
            <a:pPr>
              <a:defRPr/>
            </a:pPr>
            <a:r>
              <a:rPr lang="en-US" dirty="0"/>
              <a:t>Type of organization: Museum</a:t>
            </a:r>
          </a:p>
          <a:p>
            <a:pPr>
              <a:defRPr/>
            </a:pPr>
            <a:r>
              <a:rPr lang="en-US" dirty="0"/>
              <a:t>Type of activity: Digital History Communication  </a:t>
            </a:r>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lgn="just">
              <a:defRPr/>
            </a:pPr>
            <a:r>
              <a:rPr lang="en-US" dirty="0"/>
              <a:t>Website: </a:t>
            </a:r>
            <a:r>
              <a:rPr lang="en-US" sz="1800" u="sng" dirty="0">
                <a:solidFill>
                  <a:srgbClr val="0563C1"/>
                </a:solidFill>
                <a:latin typeface="Calibri"/>
                <a:ea typeface="Calibri"/>
                <a:hlinkClick r:id="rId2" tooltip="http://glasetshuslimmared.se/"/>
              </a:rPr>
              <a:t>http://glasetshuslimmared.se/</a:t>
            </a:r>
            <a:r>
              <a:rPr lang="en-US" sz="1800" dirty="0">
                <a:latin typeface="Calibri"/>
                <a:ea typeface="Calibri"/>
              </a:rPr>
              <a:t> </a:t>
            </a:r>
            <a:endParaRPr sz="1800" dirty="0">
              <a:latin typeface="Calibri"/>
              <a:ea typeface="Calibri"/>
            </a:endParaRPr>
          </a:p>
          <a:p>
            <a:pPr algn="just">
              <a:defRPr/>
            </a:pP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485247" y="549275"/>
            <a:ext cx="1487553" cy="14398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solidFill>
                  <a:schemeClr val="tx2">
                    <a:lumMod val="10000"/>
                  </a:schemeClr>
                </a:solidFill>
              </a:rPr>
              <a:t>11. Columbus</a:t>
            </a:r>
            <a:br>
              <a:rPr lang="en-GB" sz="4400" b="0" i="0">
                <a:solidFill>
                  <a:schemeClr val="tx2">
                    <a:lumMod val="10000"/>
                  </a:schemeClr>
                </a:solidFill>
              </a:rPr>
            </a:br>
            <a:r>
              <a:rPr lang="en-US">
                <a:solidFill>
                  <a:schemeClr val="tx2">
                    <a:lumMod val="10000"/>
                  </a:schemeClr>
                </a:solidFill>
              </a:rPr>
              <a:t> </a:t>
            </a:r>
            <a:endParaRPr/>
          </a:p>
        </p:txBody>
      </p:sp>
      <p:pic>
        <p:nvPicPr>
          <p:cNvPr id="8" name="Content Placeholder 7"/>
          <p:cNvPicPr>
            <a:picLocks noGrp="1" noChangeAspect="1"/>
          </p:cNvPicPr>
          <p:nvPr>
            <p:ph idx="1"/>
          </p:nvPr>
        </p:nvPicPr>
        <p:blipFill>
          <a:blip r:embed="rId2"/>
          <a:stretch/>
        </p:blipFill>
        <p:spPr bwMode="auto">
          <a:xfrm>
            <a:off x="6573743" y="685800"/>
            <a:ext cx="4463225" cy="601318"/>
          </a:xfrm>
          <a:prstGeom prst="rect">
            <a:avLst/>
          </a:prstGeom>
        </p:spPr>
      </p:pic>
      <p:sp>
        <p:nvSpPr>
          <p:cNvPr id="4" name="TextBox 3"/>
          <p:cNvSpPr txBox="1"/>
          <p:nvPr/>
        </p:nvSpPr>
        <p:spPr bwMode="auto">
          <a:xfrm>
            <a:off x="1389648" y="1283369"/>
            <a:ext cx="9583152" cy="923330"/>
          </a:xfrm>
          <a:prstGeom prst="rect">
            <a:avLst/>
          </a:prstGeom>
          <a:noFill/>
        </p:spPr>
        <p:txBody>
          <a:bodyPr wrap="square" rtlCol="0">
            <a:spAutoFit/>
          </a:bodyPr>
          <a:lstStyle/>
          <a:p>
            <a:pPr>
              <a:defRPr/>
            </a:pPr>
            <a:r>
              <a:rPr lang="en-US" dirty="0"/>
              <a:t>Country: Italy</a:t>
            </a:r>
            <a:endParaRPr dirty="0"/>
          </a:p>
          <a:p>
            <a:pPr>
              <a:defRPr/>
            </a:pPr>
            <a:r>
              <a:rPr lang="en-US" dirty="0"/>
              <a:t>Type of business: Processing of special steel tubes for bicycles</a:t>
            </a:r>
          </a:p>
          <a:p>
            <a:pPr>
              <a:defRPr/>
            </a:pPr>
            <a:r>
              <a:rPr lang="en-US" dirty="0"/>
              <a:t>Type of activity: Thematic publication </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US" u="sng" dirty="0">
                <a:hlinkClick r:id="rId3" tooltip="https://www.columbustubi.com/en/"/>
              </a:rPr>
              <a:t>https://www.columbustubi.com/en/</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3" name="Picture 2"/>
          <p:cNvPicPr>
            <a:picLocks noChangeAspect="1"/>
          </p:cNvPicPr>
          <p:nvPr/>
        </p:nvPicPr>
        <p:blipFill>
          <a:blip r:embed="rId4"/>
          <a:stretch/>
        </p:blipFill>
        <p:spPr bwMode="auto">
          <a:xfrm>
            <a:off x="6213308" y="3325012"/>
            <a:ext cx="1908213" cy="2249619"/>
          </a:xfrm>
          <a:prstGeom prst="rect">
            <a:avLst/>
          </a:prstGeom>
        </p:spPr>
      </p:pic>
      <p:sp>
        <p:nvSpPr>
          <p:cNvPr id="7" name="TextBox 6"/>
          <p:cNvSpPr txBox="1"/>
          <p:nvPr/>
        </p:nvSpPr>
        <p:spPr bwMode="auto">
          <a:xfrm>
            <a:off x="1389648" y="2193003"/>
            <a:ext cx="9647320" cy="1200329"/>
          </a:xfrm>
          <a:prstGeom prst="rect">
            <a:avLst/>
          </a:prstGeom>
          <a:noFill/>
        </p:spPr>
        <p:txBody>
          <a:bodyPr wrap="square" rtlCol="0">
            <a:spAutoFit/>
          </a:bodyPr>
          <a:lstStyle/>
          <a:p>
            <a:pPr algn="just">
              <a:defRPr/>
            </a:pPr>
            <a:r>
              <a:rPr lang="en-GB" dirty="0">
                <a:latin typeface="Calibri Light"/>
                <a:cs typeface="Calibri Light"/>
              </a:rPr>
              <a:t>Columbus celebrates its first 100 years’ anniversary today, with a dedicated production (CENTO series), a deep re-organization of its archives to make them easily accessible from remote and a variety of venues, including exhibitions and meetings to promote even better such a valuable heritage of industrial design and industrial culture and history</a:t>
            </a:r>
            <a:r>
              <a:rPr lang="en-GB" sz="1800" dirty="0">
                <a:solidFill>
                  <a:srgbClr val="1D2129"/>
                </a:solidFill>
                <a:latin typeface="Calibri Light"/>
                <a:ea typeface="Calibri"/>
                <a:cs typeface="Calibri Light"/>
              </a:rPr>
              <a:t>.</a:t>
            </a:r>
            <a:endParaRPr lang="en-US" dirty="0">
              <a:latin typeface="Calibri Light"/>
              <a:cs typeface="Calibri Light"/>
            </a:endParaRPr>
          </a:p>
        </p:txBody>
      </p:sp>
      <p:pic>
        <p:nvPicPr>
          <p:cNvPr id="9" name="Picture 8"/>
          <p:cNvPicPr>
            <a:picLocks noChangeAspect="1"/>
          </p:cNvPicPr>
          <p:nvPr/>
        </p:nvPicPr>
        <p:blipFill>
          <a:blip r:embed="rId5"/>
          <a:stretch/>
        </p:blipFill>
        <p:spPr bwMode="auto">
          <a:xfrm>
            <a:off x="3704537" y="3683524"/>
            <a:ext cx="2508771" cy="154141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solidFill>
                  <a:schemeClr val="tx2">
                    <a:lumMod val="10000"/>
                  </a:schemeClr>
                </a:solidFill>
              </a:rPr>
              <a:t>12. Pinhais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31203" y="2317066"/>
            <a:ext cx="6649453" cy="3457019"/>
          </a:xfrm>
        </p:spPr>
        <p:txBody>
          <a:bodyPr>
            <a:normAutofit/>
          </a:bodyPr>
          <a:lstStyle/>
          <a:p>
            <a:pPr marL="0" indent="0" algn="just">
              <a:buNone/>
              <a:defRPr/>
            </a:pPr>
            <a:r>
              <a:rPr lang="en-US" sz="1800" dirty="0" err="1">
                <a:latin typeface="Calibri Light"/>
                <a:cs typeface="Calibri Light"/>
              </a:rPr>
              <a:t>Pinhais</a:t>
            </a:r>
            <a:r>
              <a:rPr lang="en-US" sz="1800" dirty="0">
                <a:latin typeface="Calibri Light"/>
                <a:cs typeface="Calibri Light"/>
              </a:rPr>
              <a:t> &amp; Cia, founded in 1920 by four partners, has expanded over a century while maintaining true to a traditional manufacturing procedure that ensures the greatest quality and flavor of its goods. All of our communication is founded on our history. This is our unique selling proposition. </a:t>
            </a:r>
            <a:r>
              <a:rPr lang="en-US" sz="1800" dirty="0" err="1">
                <a:latin typeface="Calibri Light"/>
                <a:cs typeface="Calibri Light"/>
              </a:rPr>
              <a:t>Pinhais</a:t>
            </a:r>
            <a:r>
              <a:rPr lang="en-US" sz="1800" dirty="0">
                <a:latin typeface="Calibri Light"/>
                <a:cs typeface="Calibri Light"/>
              </a:rPr>
              <a:t> do not sell to the general public or through retail </a:t>
            </a:r>
            <a:r>
              <a:rPr lang="en-US" sz="1800" dirty="0" err="1">
                <a:latin typeface="Calibri Light"/>
                <a:cs typeface="Calibri Light"/>
              </a:rPr>
              <a:t>chains.The</a:t>
            </a:r>
            <a:r>
              <a:rPr lang="en-US" sz="1800" dirty="0">
                <a:latin typeface="Calibri Light"/>
                <a:cs typeface="Calibri Light"/>
              </a:rPr>
              <a:t> distinction stems from the careful selection and purchase of only the finest fish, the freshness of its ingredients, the generations-old (and secret) recipes, and, of course, the small - but significant - details that only their dedicated collaborators are aware of after handling the product for decades.</a:t>
            </a:r>
            <a:endParaRPr dirty="0"/>
          </a:p>
        </p:txBody>
      </p:sp>
      <p:sp>
        <p:nvSpPr>
          <p:cNvPr id="4" name="TextBox 3"/>
          <p:cNvSpPr txBox="1"/>
          <p:nvPr/>
        </p:nvSpPr>
        <p:spPr bwMode="auto">
          <a:xfrm>
            <a:off x="1371600" y="1324211"/>
            <a:ext cx="8748963" cy="1200329"/>
          </a:xfrm>
          <a:prstGeom prst="rect">
            <a:avLst/>
          </a:prstGeom>
          <a:noFill/>
        </p:spPr>
        <p:txBody>
          <a:bodyPr wrap="square" rtlCol="0">
            <a:spAutoFit/>
          </a:bodyPr>
          <a:lstStyle/>
          <a:p>
            <a:pPr>
              <a:defRPr/>
            </a:pPr>
            <a:r>
              <a:rPr lang="en-US" dirty="0"/>
              <a:t>Country: Portugal</a:t>
            </a:r>
          </a:p>
          <a:p>
            <a:pPr>
              <a:defRPr/>
            </a:pPr>
            <a:r>
              <a:rPr lang="en-US" dirty="0"/>
              <a:t>Type of business: Production of canned fish </a:t>
            </a:r>
          </a:p>
          <a:p>
            <a:pPr>
              <a:defRPr/>
            </a:pPr>
            <a:r>
              <a:rPr lang="en-US" dirty="0"/>
              <a:t>Type of activity: Factory tours</a:t>
            </a:r>
          </a:p>
          <a:p>
            <a:pPr>
              <a:defRPr/>
            </a:pPr>
            <a:r>
              <a:rPr lang="en-US" dirty="0"/>
              <a:t> </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GB" sz="1800" u="sng" dirty="0">
                <a:solidFill>
                  <a:srgbClr val="0000FF"/>
                </a:solidFill>
                <a:latin typeface="Calibri"/>
                <a:ea typeface="Calibri"/>
                <a:hlinkClick r:id="rId2" tooltip="https://www.conservaspinhais.pt/en/home"/>
              </a:rPr>
              <a:t>https://www.conservaspinhais.pt/en/home</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542824" y="559162"/>
            <a:ext cx="1429976" cy="1429976"/>
          </a:xfrm>
          <a:prstGeom prst="rect">
            <a:avLst/>
          </a:prstGeom>
        </p:spPr>
      </p:pic>
      <p:pic>
        <p:nvPicPr>
          <p:cNvPr id="9" name="Picture 8"/>
          <p:cNvPicPr>
            <a:picLocks noChangeAspect="1"/>
          </p:cNvPicPr>
          <p:nvPr/>
        </p:nvPicPr>
        <p:blipFill>
          <a:blip r:embed="rId4"/>
          <a:stretch/>
        </p:blipFill>
        <p:spPr bwMode="auto">
          <a:xfrm>
            <a:off x="8778240" y="2453416"/>
            <a:ext cx="2194560" cy="1839773"/>
          </a:xfrm>
          <a:prstGeom prst="rect">
            <a:avLst/>
          </a:prstGeom>
        </p:spPr>
      </p:pic>
      <p:pic>
        <p:nvPicPr>
          <p:cNvPr id="11" name="Picture 10"/>
          <p:cNvPicPr>
            <a:picLocks noChangeAspect="1"/>
          </p:cNvPicPr>
          <p:nvPr/>
        </p:nvPicPr>
        <p:blipFill>
          <a:blip r:embed="rId5"/>
          <a:stretch/>
        </p:blipFill>
        <p:spPr bwMode="auto">
          <a:xfrm>
            <a:off x="8114392" y="4078514"/>
            <a:ext cx="2706008" cy="178888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741947"/>
          </a:xfrm>
        </p:spPr>
        <p:txBody>
          <a:bodyPr>
            <a:normAutofit fontScale="90000"/>
          </a:bodyPr>
          <a:lstStyle/>
          <a:p>
            <a:pPr>
              <a:defRPr/>
            </a:pPr>
            <a:r>
              <a:rPr lang="en-US" i="1">
                <a:solidFill>
                  <a:schemeClr val="tx2">
                    <a:lumMod val="10000"/>
                  </a:schemeClr>
                </a:solidFill>
              </a:rPr>
              <a:t>12. Pinhais</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65096" y="2107457"/>
            <a:ext cx="9601200" cy="3280611"/>
          </a:xfrm>
        </p:spPr>
        <p:txBody>
          <a:bodyPr>
            <a:normAutofit/>
          </a:bodyPr>
          <a:lstStyle/>
          <a:p>
            <a:pPr marL="0" indent="0" algn="just">
              <a:buNone/>
              <a:defRPr/>
            </a:pPr>
            <a:r>
              <a:rPr lang="en-US" sz="1800" dirty="0">
                <a:latin typeface="Calibri Light"/>
                <a:cs typeface="Calibri Light"/>
              </a:rPr>
              <a:t>The goal of Heritage Marketing is to legitimize the Artisanal Sardine's unique method. Each and every can manufactured is a one-of-a-kind masterpiece. The amount of stages necessary to make the preserves is around triple that of a modern retail product, resulting in a far more intricate, real, and superior-quality product. All of this focused hand preparation process flows to culminate in an outstanding product worthy of life's greatest moments, from the selection of only the best fish to the use of the freshest ingredients, the specific cooking style, and the use of only 100 percent refined olive oil.</a:t>
            </a:r>
            <a:endParaRPr dirty="0"/>
          </a:p>
        </p:txBody>
      </p:sp>
      <p:sp>
        <p:nvSpPr>
          <p:cNvPr id="4" name="TextBox 3"/>
          <p:cNvSpPr txBox="1"/>
          <p:nvPr/>
        </p:nvSpPr>
        <p:spPr bwMode="auto">
          <a:xfrm>
            <a:off x="1365096" y="1239938"/>
            <a:ext cx="8748963" cy="923330"/>
          </a:xfrm>
          <a:prstGeom prst="rect">
            <a:avLst/>
          </a:prstGeom>
          <a:noFill/>
        </p:spPr>
        <p:txBody>
          <a:bodyPr wrap="square" rtlCol="0">
            <a:spAutoFit/>
          </a:bodyPr>
          <a:lstStyle/>
          <a:p>
            <a:pPr>
              <a:defRPr/>
            </a:pPr>
            <a:r>
              <a:rPr lang="en-US" dirty="0"/>
              <a:t>Country: Portugal</a:t>
            </a:r>
          </a:p>
          <a:p>
            <a:pPr>
              <a:defRPr/>
            </a:pPr>
            <a:r>
              <a:rPr lang="en-US" dirty="0"/>
              <a:t>Type of business: Production of canned fish </a:t>
            </a:r>
            <a:endParaRPr dirty="0"/>
          </a:p>
          <a:p>
            <a:pPr>
              <a:defRPr/>
            </a:pPr>
            <a:r>
              <a:rPr lang="en-US" dirty="0"/>
              <a:t>Type of activity: Factory tours</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a:t>Website: </a:t>
            </a:r>
            <a:r>
              <a:rPr lang="en-GB" sz="1800" u="sng">
                <a:solidFill>
                  <a:srgbClr val="0000FF"/>
                </a:solidFill>
                <a:latin typeface="Calibri"/>
                <a:ea typeface="Calibri"/>
                <a:hlinkClick r:id="rId2" tooltip="https://www.conservaspinhais.pt/en/home"/>
              </a:rPr>
              <a:t>https://www.conservaspinhais.pt/en/home</a:t>
            </a: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542824" y="559162"/>
            <a:ext cx="1429976" cy="1429976"/>
          </a:xfrm>
          <a:prstGeom prst="rect">
            <a:avLst/>
          </a:prstGeom>
        </p:spPr>
      </p:pic>
      <p:pic>
        <p:nvPicPr>
          <p:cNvPr id="9" name="Picture 8"/>
          <p:cNvPicPr>
            <a:picLocks noChangeAspect="1"/>
          </p:cNvPicPr>
          <p:nvPr/>
        </p:nvPicPr>
        <p:blipFill>
          <a:blip r:embed="rId4"/>
          <a:stretch/>
        </p:blipFill>
        <p:spPr bwMode="auto">
          <a:xfrm>
            <a:off x="4838700" y="3754127"/>
            <a:ext cx="2667000" cy="18124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07A2-99D5-48B6-BF85-B0FF483E2305}"/>
              </a:ext>
            </a:extLst>
          </p:cNvPr>
          <p:cNvSpPr>
            <a:spLocks noGrp="1"/>
          </p:cNvSpPr>
          <p:nvPr>
            <p:ph type="title"/>
          </p:nvPr>
        </p:nvSpPr>
        <p:spPr/>
        <p:txBody>
          <a:bodyPr/>
          <a:lstStyle/>
          <a:p>
            <a:r>
              <a:rPr lang="en-US" dirty="0"/>
              <a:t>Links: </a:t>
            </a:r>
            <a:endParaRPr lang="en-BE" dirty="0"/>
          </a:p>
        </p:txBody>
      </p:sp>
      <p:sp>
        <p:nvSpPr>
          <p:cNvPr id="3" name="Content Placeholder 2">
            <a:extLst>
              <a:ext uri="{FF2B5EF4-FFF2-40B4-BE49-F238E27FC236}">
                <a16:creationId xmlns:a16="http://schemas.microsoft.com/office/drawing/2014/main" id="{7957AF52-5747-4D30-A20C-84547399DE17}"/>
              </a:ext>
            </a:extLst>
          </p:cNvPr>
          <p:cNvSpPr>
            <a:spLocks noGrp="1"/>
          </p:cNvSpPr>
          <p:nvPr>
            <p:ph idx="1"/>
          </p:nvPr>
        </p:nvSpPr>
        <p:spPr>
          <a:xfrm>
            <a:off x="1375416" y="1484784"/>
            <a:ext cx="9759744" cy="4157464"/>
          </a:xfrm>
        </p:spPr>
        <p:txBody>
          <a:bodyPr>
            <a:normAutofit fontScale="85000" lnSpcReduction="20000"/>
          </a:bodyPr>
          <a:lstStyle/>
          <a:p>
            <a:r>
              <a:rPr lang="en-US" dirty="0">
                <a:hlinkClick r:id="rId2"/>
              </a:rPr>
              <a:t>https://glasetshuslimmared.se/</a:t>
            </a:r>
            <a:endParaRPr lang="en-US" dirty="0"/>
          </a:p>
          <a:p>
            <a:r>
              <a:rPr lang="en-US" dirty="0">
                <a:hlinkClick r:id="rId3"/>
              </a:rPr>
              <a:t>https://www.johannesfog.dk/</a:t>
            </a:r>
            <a:r>
              <a:rPr lang="en-US" dirty="0"/>
              <a:t> </a:t>
            </a:r>
          </a:p>
          <a:p>
            <a:r>
              <a:rPr lang="en-US" dirty="0">
                <a:hlinkClick r:id="rId4"/>
              </a:rPr>
              <a:t>http://www.ciuciuvini.it/</a:t>
            </a:r>
            <a:r>
              <a:rPr lang="en-US" dirty="0"/>
              <a:t> (ENG)</a:t>
            </a:r>
          </a:p>
          <a:p>
            <a:r>
              <a:rPr lang="en-US" dirty="0"/>
              <a:t> </a:t>
            </a:r>
            <a:r>
              <a:rPr lang="en-US" dirty="0">
                <a:hlinkClick r:id="rId5"/>
              </a:rPr>
              <a:t>https://brokenships.com/</a:t>
            </a:r>
            <a:r>
              <a:rPr lang="en-US" dirty="0"/>
              <a:t> (ENG)</a:t>
            </a:r>
          </a:p>
          <a:p>
            <a:r>
              <a:rPr lang="en-US" dirty="0">
                <a:hlinkClick r:id="rId6"/>
              </a:rPr>
              <a:t>https://little-bee-fresh.de/tante-ida/</a:t>
            </a:r>
            <a:endParaRPr lang="en-US" dirty="0"/>
          </a:p>
          <a:p>
            <a:r>
              <a:rPr lang="en-US" dirty="0"/>
              <a:t> </a:t>
            </a:r>
            <a:r>
              <a:rPr lang="en-US" dirty="0">
                <a:hlinkClick r:id="rId7"/>
              </a:rPr>
              <a:t>https://rhanders.com/</a:t>
            </a:r>
            <a:r>
              <a:rPr lang="en-US" dirty="0"/>
              <a:t> (ENG)</a:t>
            </a:r>
          </a:p>
          <a:p>
            <a:r>
              <a:rPr lang="en-US" dirty="0">
                <a:hlinkClick r:id="rId8"/>
              </a:rPr>
              <a:t>https://inkaras.lt/</a:t>
            </a:r>
            <a:r>
              <a:rPr lang="en-US" dirty="0"/>
              <a:t> </a:t>
            </a:r>
          </a:p>
          <a:p>
            <a:r>
              <a:rPr lang="en-US" dirty="0">
                <a:hlinkClick r:id="rId9"/>
              </a:rPr>
              <a:t>http://www.pergale.lt/en/products/confections</a:t>
            </a:r>
            <a:r>
              <a:rPr lang="en-US" dirty="0"/>
              <a:t> (ENG)</a:t>
            </a:r>
          </a:p>
          <a:p>
            <a:r>
              <a:rPr lang="en-US" dirty="0">
                <a:hlinkClick r:id="rId10"/>
              </a:rPr>
              <a:t>https://androuet.com/</a:t>
            </a:r>
            <a:r>
              <a:rPr lang="en-US" dirty="0"/>
              <a:t> (ENG)</a:t>
            </a:r>
          </a:p>
          <a:p>
            <a:r>
              <a:rPr lang="en-US" dirty="0">
                <a:hlinkClick r:id="rId11"/>
              </a:rPr>
              <a:t>https://www.dubuisson.com/</a:t>
            </a:r>
            <a:endParaRPr lang="en-US" dirty="0"/>
          </a:p>
          <a:p>
            <a:r>
              <a:rPr lang="en-US" dirty="0">
                <a:hlinkClick r:id="rId12"/>
              </a:rPr>
              <a:t>https://www.columbustubi.com/en/</a:t>
            </a:r>
            <a:r>
              <a:rPr lang="en-US" dirty="0"/>
              <a:t> (ENG)</a:t>
            </a:r>
          </a:p>
          <a:p>
            <a:r>
              <a:rPr lang="en-US" dirty="0">
                <a:hlinkClick r:id="rId13"/>
              </a:rPr>
              <a:t>https://www.conservaspinhais.com/en/home</a:t>
            </a:r>
            <a:r>
              <a:rPr lang="en-US" dirty="0"/>
              <a:t> (ENG)</a:t>
            </a:r>
          </a:p>
          <a:p>
            <a:endParaRPr lang="en-US" dirty="0"/>
          </a:p>
          <a:p>
            <a:endParaRPr lang="en-US" dirty="0"/>
          </a:p>
          <a:p>
            <a:endParaRPr lang="en-BE" dirty="0"/>
          </a:p>
        </p:txBody>
      </p:sp>
    </p:spTree>
    <p:extLst>
      <p:ext uri="{BB962C8B-B14F-4D97-AF65-F5344CB8AC3E}">
        <p14:creationId xmlns:p14="http://schemas.microsoft.com/office/powerpoint/2010/main" val="3313652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1083"/>
            <a:ext cx="9601200" cy="741947"/>
          </a:xfrm>
        </p:spPr>
        <p:txBody>
          <a:bodyPr>
            <a:normAutofit fontScale="90000"/>
          </a:bodyPr>
          <a:lstStyle/>
          <a:p>
            <a:pPr>
              <a:defRPr/>
            </a:pPr>
            <a:r>
              <a:rPr lang="en-US" i="1">
                <a:solidFill>
                  <a:schemeClr val="tx2">
                    <a:lumMod val="10000"/>
                  </a:schemeClr>
                </a:solidFill>
              </a:rPr>
              <a:t>1. </a:t>
            </a:r>
            <a:r>
              <a:rPr lang="en-GB" sz="4400" b="0" i="1">
                <a:solidFill>
                  <a:schemeClr val="tx2">
                    <a:lumMod val="10000"/>
                  </a:schemeClr>
                </a:solidFill>
              </a:rPr>
              <a:t>Glass House</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463040" y="2122622"/>
            <a:ext cx="4724399" cy="3577473"/>
          </a:xfrm>
        </p:spPr>
        <p:txBody>
          <a:bodyPr vert="horz" lIns="91440" tIns="45720" rIns="91440" bIns="45720" rtlCol="0" anchor="t">
            <a:normAutofit lnSpcReduction="10000"/>
          </a:bodyPr>
          <a:lstStyle/>
          <a:p>
            <a:pPr marL="0" indent="0" algn="just">
              <a:buNone/>
              <a:defRPr/>
            </a:pPr>
            <a:r>
              <a:rPr lang="en-US" sz="2000" dirty="0">
                <a:latin typeface="Calibri Light"/>
                <a:cs typeface="Calibri"/>
              </a:rPr>
              <a:t>The aim of the company through storytelling came when </a:t>
            </a:r>
            <a:r>
              <a:rPr lang="en-US" sz="2000" dirty="0" err="1">
                <a:latin typeface="Calibri Light"/>
                <a:cs typeface="Calibri"/>
              </a:rPr>
              <a:t>Glassets</a:t>
            </a:r>
            <a:r>
              <a:rPr lang="en-US" sz="2000" dirty="0">
                <a:latin typeface="Calibri Light"/>
                <a:cs typeface="Calibri"/>
              </a:rPr>
              <a:t> Hus discovered in 2017-2018 that the company had very little to offer children and young people. They then contacted a Swedish institution that is a leader in the field of "digital history communication." The creation of an app that is a great approach to impart knowledge in a completely new way and began in collaboration with them and also with financial assistance from the area and state of 7-8 hundred thousand Swedish kronor.</a:t>
            </a:r>
            <a:endParaRPr lang="it-IT" dirty="0">
              <a:latin typeface="Calibri Light"/>
              <a:cs typeface="Calibri"/>
            </a:endParaRPr>
          </a:p>
          <a:p>
            <a:pPr marL="383539" indent="-383539" algn="just">
              <a:defRPr/>
            </a:pPr>
            <a:endParaRPr lang="en-US" dirty="0">
              <a:cs typeface="Arial"/>
            </a:endParaRPr>
          </a:p>
        </p:txBody>
      </p:sp>
      <p:sp>
        <p:nvSpPr>
          <p:cNvPr id="4" name="TextBox 3"/>
          <p:cNvSpPr txBox="1"/>
          <p:nvPr/>
        </p:nvSpPr>
        <p:spPr bwMode="auto">
          <a:xfrm>
            <a:off x="1371600" y="1209564"/>
            <a:ext cx="8748963" cy="923330"/>
          </a:xfrm>
          <a:prstGeom prst="rect">
            <a:avLst/>
          </a:prstGeom>
          <a:noFill/>
        </p:spPr>
        <p:txBody>
          <a:bodyPr wrap="square" rtlCol="0">
            <a:spAutoFit/>
          </a:bodyPr>
          <a:lstStyle/>
          <a:p>
            <a:pPr>
              <a:defRPr/>
            </a:pPr>
            <a:r>
              <a:rPr lang="en-US" dirty="0"/>
              <a:t>Country: Sweden </a:t>
            </a:r>
          </a:p>
          <a:p>
            <a:pPr>
              <a:defRPr/>
            </a:pPr>
            <a:r>
              <a:rPr lang="en-US" dirty="0"/>
              <a:t>Type of organization: Museum</a:t>
            </a:r>
          </a:p>
          <a:p>
            <a:pPr>
              <a:defRPr/>
            </a:pPr>
            <a:r>
              <a:rPr lang="en-US" dirty="0"/>
              <a:t>Type of activity: Digital History Communication  </a:t>
            </a:r>
          </a:p>
        </p:txBody>
      </p:sp>
      <p:sp>
        <p:nvSpPr>
          <p:cNvPr id="5" name="TextBox 4"/>
          <p:cNvSpPr txBox="1"/>
          <p:nvPr/>
        </p:nvSpPr>
        <p:spPr bwMode="auto">
          <a:xfrm>
            <a:off x="1371600" y="5566611"/>
            <a:ext cx="9448799" cy="646331"/>
          </a:xfrm>
          <a:prstGeom prst="rect">
            <a:avLst/>
          </a:prstGeom>
          <a:noFill/>
        </p:spPr>
        <p:txBody>
          <a:bodyPr wrap="square" rtlCol="0">
            <a:spAutoFit/>
          </a:bodyPr>
          <a:lstStyle/>
          <a:p>
            <a:pPr>
              <a:defRPr/>
            </a:pPr>
            <a:r>
              <a:rPr lang="en-US"/>
              <a:t>Website: </a:t>
            </a:r>
            <a:r>
              <a:rPr lang="en-US" sz="1800" u="sng">
                <a:solidFill>
                  <a:srgbClr val="0563C1"/>
                </a:solidFill>
                <a:latin typeface="Calibri"/>
                <a:ea typeface="Calibri"/>
                <a:hlinkClick r:id="rId2" tooltip="http://glasetshuslimmared.se/"/>
              </a:rPr>
              <a:t>http://glasetshuslimmared.se/</a:t>
            </a:r>
            <a:r>
              <a:rPr lang="en-US" sz="1800">
                <a:latin typeface="Calibri"/>
                <a:ea typeface="Calibri"/>
              </a:rPr>
              <a:t> </a:t>
            </a:r>
            <a:endParaRPr sz="1800">
              <a:latin typeface="Calibri"/>
              <a:ea typeface="Calibri"/>
            </a:endParaRPr>
          </a:p>
          <a:p>
            <a:pPr>
              <a:defRPr/>
            </a:pP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7" name="Picture 6"/>
          <p:cNvPicPr>
            <a:picLocks noChangeAspect="1"/>
          </p:cNvPicPr>
          <p:nvPr/>
        </p:nvPicPr>
        <p:blipFill>
          <a:blip r:embed="rId3"/>
          <a:stretch/>
        </p:blipFill>
        <p:spPr bwMode="auto">
          <a:xfrm>
            <a:off x="9485247" y="549275"/>
            <a:ext cx="1487553" cy="1439863"/>
          </a:xfrm>
          <a:prstGeom prst="rect">
            <a:avLst/>
          </a:prstGeom>
        </p:spPr>
      </p:pic>
      <p:pic>
        <p:nvPicPr>
          <p:cNvPr id="9" name="Picture 8"/>
          <p:cNvPicPr>
            <a:picLocks noChangeAspect="1"/>
          </p:cNvPicPr>
          <p:nvPr/>
        </p:nvPicPr>
        <p:blipFill>
          <a:blip r:embed="rId4"/>
          <a:stretch/>
        </p:blipFill>
        <p:spPr bwMode="auto">
          <a:xfrm>
            <a:off x="6808473" y="2619300"/>
            <a:ext cx="3312090" cy="2209164"/>
          </a:xfrm>
          <a:prstGeom prst="roundRect">
            <a:avLst>
              <a:gd name="adj" fmla="val 8594"/>
            </a:avLst>
          </a:prstGeom>
          <a:solidFill>
            <a:srgbClr val="FFFFFF">
              <a:shade val="85000"/>
            </a:srgbClr>
          </a:solidFill>
          <a:ln>
            <a:noFill/>
          </a:ln>
          <a:effectLst>
            <a:reflection blurRad="12700" stA="38000" endPos="28000" dist="5000" dir="21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7464"/>
            <a:ext cx="9601200" cy="741947"/>
          </a:xfrm>
        </p:spPr>
        <p:txBody>
          <a:bodyPr>
            <a:normAutofit fontScale="90000"/>
          </a:bodyPr>
          <a:lstStyle/>
          <a:p>
            <a:pPr>
              <a:defRPr/>
            </a:pPr>
            <a:r>
              <a:rPr lang="en-US" i="1" dirty="0"/>
              <a:t>2</a:t>
            </a:r>
            <a:r>
              <a:rPr lang="en-US" i="1" dirty="0">
                <a:solidFill>
                  <a:schemeClr val="tx2">
                    <a:lumMod val="10000"/>
                  </a:schemeClr>
                </a:solidFill>
              </a:rPr>
              <a:t>. </a:t>
            </a:r>
            <a:r>
              <a:rPr lang="en-GB" sz="4400" b="0" i="1" dirty="0">
                <a:solidFill>
                  <a:schemeClr val="tx2">
                    <a:lumMod val="10000"/>
                  </a:schemeClr>
                </a:solidFill>
              </a:rPr>
              <a:t>Johannes Fog </a:t>
            </a:r>
            <a:br>
              <a:rPr lang="en-GB" sz="4400" b="0" i="0" dirty="0">
                <a:solidFill>
                  <a:schemeClr val="tx2">
                    <a:lumMod val="10000"/>
                  </a:schemeClr>
                </a:solidFill>
              </a:rPr>
            </a:br>
            <a:r>
              <a:rPr lang="en-US" dirty="0">
                <a:solidFill>
                  <a:schemeClr val="tx2">
                    <a:lumMod val="10000"/>
                  </a:schemeClr>
                </a:solidFill>
              </a:rPr>
              <a:t> </a:t>
            </a:r>
            <a:endParaRPr dirty="0"/>
          </a:p>
        </p:txBody>
      </p:sp>
      <p:sp>
        <p:nvSpPr>
          <p:cNvPr id="3" name="Content Placeholder 2"/>
          <p:cNvSpPr>
            <a:spLocks noGrp="1"/>
          </p:cNvSpPr>
          <p:nvPr>
            <p:ph idx="1"/>
          </p:nvPr>
        </p:nvSpPr>
        <p:spPr bwMode="auto">
          <a:xfrm>
            <a:off x="1445280" y="2413953"/>
            <a:ext cx="9601200" cy="3557504"/>
          </a:xfrm>
        </p:spPr>
        <p:txBody>
          <a:bodyPr vert="horz" lIns="91440" tIns="45720" rIns="91440" bIns="45720" rtlCol="0" anchor="t">
            <a:normAutofit/>
          </a:bodyPr>
          <a:lstStyle/>
          <a:p>
            <a:pPr marL="0" indent="0" algn="just">
              <a:buNone/>
              <a:defRPr/>
            </a:pPr>
            <a:r>
              <a:rPr lang="en-US" sz="1800" dirty="0">
                <a:latin typeface="Calibri Light"/>
                <a:cs typeface="Calibri Light"/>
              </a:rPr>
              <a:t>Johannes Fog consists of one home and design store and nine building supply stores all of them located in North Zealand. Fog has employed Heritage Marketing in a variety of ways. Last year, Fog developed a new marketing strategy in which they clarified </a:t>
            </a:r>
            <a:r>
              <a:rPr lang="en-US" sz="1800" i="1" dirty="0">
                <a:latin typeface="Calibri Light"/>
                <a:cs typeface="Calibri Light"/>
              </a:rPr>
              <a:t>"who is Fog?" </a:t>
            </a:r>
            <a:r>
              <a:rPr lang="en-US" sz="1800" dirty="0">
                <a:latin typeface="Calibri Light"/>
                <a:cs typeface="Calibri Light"/>
              </a:rPr>
              <a:t>and </a:t>
            </a:r>
            <a:r>
              <a:rPr lang="en-US" sz="1800" i="1" dirty="0">
                <a:latin typeface="Calibri Light"/>
                <a:cs typeface="Calibri Light"/>
              </a:rPr>
              <a:t>"what do we want to provide to the market and for whom?“. </a:t>
            </a:r>
            <a:r>
              <a:rPr lang="en-US" sz="1800" dirty="0">
                <a:latin typeface="Calibri Light"/>
                <a:cs typeface="Calibri Light"/>
              </a:rPr>
              <a:t>Fog’s motto is </a:t>
            </a:r>
            <a:r>
              <a:rPr lang="en-US" sz="1800" b="1" i="1" dirty="0">
                <a:latin typeface="Calibri Light"/>
                <a:cs typeface="Calibri Light"/>
              </a:rPr>
              <a:t>"Fog is tenable (long-lasting)," </a:t>
            </a:r>
            <a:r>
              <a:rPr lang="en-US" sz="1800" dirty="0">
                <a:latin typeface="Calibri Light"/>
                <a:cs typeface="Calibri Light"/>
              </a:rPr>
              <a:t>which feels right given that they were founded in 1920 and are therefore more than 100 years old. On the occasion of their 100</a:t>
            </a:r>
            <a:r>
              <a:rPr lang="en-US" sz="1800" baseline="30000" dirty="0">
                <a:latin typeface="Calibri Light"/>
                <a:cs typeface="Calibri Light"/>
              </a:rPr>
              <a:t>th</a:t>
            </a:r>
            <a:r>
              <a:rPr lang="en-US" sz="1800" dirty="0">
                <a:latin typeface="Calibri Light"/>
                <a:cs typeface="Calibri Light"/>
              </a:rPr>
              <a:t> anniversary they made a special logo (from the 1/1-2020) and began to pay more attention to the storytelling itself. </a:t>
            </a:r>
          </a:p>
        </p:txBody>
      </p:sp>
      <p:sp>
        <p:nvSpPr>
          <p:cNvPr id="4" name="TextBox 3"/>
          <p:cNvSpPr txBox="1"/>
          <p:nvPr/>
        </p:nvSpPr>
        <p:spPr bwMode="auto">
          <a:xfrm>
            <a:off x="1371600" y="1318012"/>
            <a:ext cx="8748963" cy="1200329"/>
          </a:xfrm>
          <a:prstGeom prst="rect">
            <a:avLst/>
          </a:prstGeom>
          <a:noFill/>
        </p:spPr>
        <p:txBody>
          <a:bodyPr wrap="square" rtlCol="0">
            <a:spAutoFit/>
          </a:bodyPr>
          <a:lstStyle/>
          <a:p>
            <a:pPr>
              <a:defRPr/>
            </a:pPr>
            <a:r>
              <a:rPr lang="en-US" dirty="0"/>
              <a:t>Country: Denmark</a:t>
            </a:r>
            <a:endParaRPr dirty="0"/>
          </a:p>
          <a:p>
            <a:pPr>
              <a:defRPr/>
            </a:pPr>
            <a:r>
              <a:rPr lang="en-US" dirty="0"/>
              <a:t>Type of business: Home &amp; Design store</a:t>
            </a:r>
          </a:p>
          <a:p>
            <a:pPr>
              <a:defRPr/>
            </a:pPr>
            <a:r>
              <a:rPr lang="en-US" dirty="0"/>
              <a:t>Type of activity: Anniversary events </a:t>
            </a:r>
          </a:p>
          <a:p>
            <a:pPr>
              <a:defRPr/>
            </a:pPr>
            <a:r>
              <a:rPr lang="en-US" dirty="0"/>
              <a:t> </a:t>
            </a:r>
            <a:endParaRPr dirty="0"/>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US" u="sng" dirty="0">
                <a:hlinkClick r:id="rId2" tooltip="https://www.johannesfog.dk/"/>
              </a:rPr>
              <a:t>https://www.johannesfog.dk/</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9512968" y="549275"/>
            <a:ext cx="1459832" cy="1459832"/>
          </a:xfrm>
          <a:prstGeom prst="rect">
            <a:avLst/>
          </a:prstGeom>
        </p:spPr>
      </p:pic>
      <p:pic>
        <p:nvPicPr>
          <p:cNvPr id="9" name="Picture 8"/>
          <p:cNvPicPr>
            <a:picLocks noChangeAspect="1"/>
          </p:cNvPicPr>
          <p:nvPr/>
        </p:nvPicPr>
        <p:blipFill>
          <a:blip r:embed="rId4"/>
          <a:stretch/>
        </p:blipFill>
        <p:spPr bwMode="auto">
          <a:xfrm>
            <a:off x="8040216" y="4214538"/>
            <a:ext cx="2591025" cy="13717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557464"/>
            <a:ext cx="9601200" cy="741947"/>
          </a:xfrm>
        </p:spPr>
        <p:txBody>
          <a:bodyPr>
            <a:normAutofit fontScale="90000"/>
          </a:bodyPr>
          <a:lstStyle/>
          <a:p>
            <a:pPr>
              <a:defRPr/>
            </a:pPr>
            <a:r>
              <a:rPr lang="en-US" i="1"/>
              <a:t>2</a:t>
            </a:r>
            <a:r>
              <a:rPr lang="en-US" i="1">
                <a:solidFill>
                  <a:schemeClr val="tx2">
                    <a:lumMod val="10000"/>
                  </a:schemeClr>
                </a:solidFill>
              </a:rPr>
              <a:t>. </a:t>
            </a:r>
            <a:r>
              <a:rPr lang="en-GB" sz="4400" b="0" i="1">
                <a:solidFill>
                  <a:schemeClr val="tx2">
                    <a:lumMod val="10000"/>
                  </a:schemeClr>
                </a:solidFill>
              </a:rPr>
              <a:t>Johannes Fog </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71600" y="2286000"/>
            <a:ext cx="4724399" cy="3280611"/>
          </a:xfrm>
        </p:spPr>
        <p:txBody>
          <a:bodyPr vert="horz" lIns="91440" tIns="45720" rIns="91440" bIns="45720" rtlCol="0" anchor="t">
            <a:normAutofit/>
          </a:bodyPr>
          <a:lstStyle/>
          <a:p>
            <a:pPr marL="0" indent="0" algn="just">
              <a:buNone/>
              <a:defRPr/>
            </a:pPr>
            <a:r>
              <a:rPr lang="en-US" sz="1800" dirty="0">
                <a:solidFill>
                  <a:schemeClr val="tx1"/>
                </a:solidFill>
                <a:latin typeface="Calibri Light"/>
                <a:cs typeface="Calibri Light"/>
              </a:rPr>
              <a:t>Fog’s main goal with Heritage Marketing is to be visible on the market and bring attention to its unique position. In addition, to solidify its current market position, Fog will continue to focus and hit on quality, and its goods should last for a long period, as their slogan suggests. </a:t>
            </a:r>
            <a:endParaRPr lang="it-IT" sz="1800" dirty="0">
              <a:solidFill>
                <a:schemeClr val="tx1"/>
              </a:solidFill>
              <a:latin typeface="Calibri Light"/>
              <a:cs typeface="Calibri Light"/>
            </a:endParaRPr>
          </a:p>
        </p:txBody>
      </p:sp>
      <p:sp>
        <p:nvSpPr>
          <p:cNvPr id="4" name="TextBox 3"/>
          <p:cNvSpPr txBox="1"/>
          <p:nvPr/>
        </p:nvSpPr>
        <p:spPr bwMode="auto">
          <a:xfrm>
            <a:off x="1371600" y="1291389"/>
            <a:ext cx="8748963" cy="923330"/>
          </a:xfrm>
          <a:prstGeom prst="rect">
            <a:avLst/>
          </a:prstGeom>
          <a:noFill/>
        </p:spPr>
        <p:txBody>
          <a:bodyPr wrap="square" rtlCol="0">
            <a:spAutoFit/>
          </a:bodyPr>
          <a:lstStyle/>
          <a:p>
            <a:pPr>
              <a:defRPr/>
            </a:pPr>
            <a:r>
              <a:rPr lang="en-US" dirty="0"/>
              <a:t>Country: Denmark</a:t>
            </a:r>
          </a:p>
          <a:p>
            <a:pPr>
              <a:defRPr/>
            </a:pPr>
            <a:r>
              <a:rPr lang="en-US" dirty="0"/>
              <a:t>Type of business: Home &amp; Design store</a:t>
            </a:r>
          </a:p>
          <a:p>
            <a:pPr>
              <a:defRPr/>
            </a:pPr>
            <a:r>
              <a:rPr lang="en-US" dirty="0"/>
              <a:t>Type of activity: Anniversary events </a:t>
            </a:r>
          </a:p>
        </p:txBody>
      </p:sp>
      <p:sp>
        <p:nvSpPr>
          <p:cNvPr id="5" name="TextBox 4"/>
          <p:cNvSpPr txBox="1"/>
          <p:nvPr/>
        </p:nvSpPr>
        <p:spPr bwMode="auto">
          <a:xfrm>
            <a:off x="1371600" y="5566611"/>
            <a:ext cx="9448799" cy="369332"/>
          </a:xfrm>
          <a:prstGeom prst="rect">
            <a:avLst/>
          </a:prstGeom>
          <a:noFill/>
        </p:spPr>
        <p:txBody>
          <a:bodyPr wrap="square" rtlCol="0">
            <a:spAutoFit/>
          </a:bodyPr>
          <a:lstStyle/>
          <a:p>
            <a:pPr>
              <a:defRPr/>
            </a:pPr>
            <a:r>
              <a:rPr lang="en-US" dirty="0"/>
              <a:t>Website: </a:t>
            </a:r>
            <a:r>
              <a:rPr lang="en-US" u="sng" dirty="0">
                <a:hlinkClick r:id="rId2" tooltip="https://www.johannesfog.dk/"/>
              </a:rPr>
              <a:t>https://www.johannesfog.dk/</a:t>
            </a: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9512968" y="549275"/>
            <a:ext cx="1459832" cy="1459832"/>
          </a:xfrm>
          <a:prstGeom prst="rect">
            <a:avLst/>
          </a:prstGeom>
        </p:spPr>
      </p:pic>
      <p:pic>
        <p:nvPicPr>
          <p:cNvPr id="16" name="Picture 15"/>
          <p:cNvPicPr>
            <a:picLocks noChangeAspect="1"/>
          </p:cNvPicPr>
          <p:nvPr/>
        </p:nvPicPr>
        <p:blipFill>
          <a:blip r:embed="rId4"/>
          <a:stretch/>
        </p:blipFill>
        <p:spPr bwMode="auto">
          <a:xfrm>
            <a:off x="7866396" y="3670189"/>
            <a:ext cx="2954004" cy="1819665"/>
          </a:xfrm>
          <a:prstGeom prst="rect">
            <a:avLst/>
          </a:prstGeom>
        </p:spPr>
      </p:pic>
      <p:pic>
        <p:nvPicPr>
          <p:cNvPr id="11" name="Picture 10"/>
          <p:cNvPicPr>
            <a:picLocks noChangeAspect="1"/>
          </p:cNvPicPr>
          <p:nvPr/>
        </p:nvPicPr>
        <p:blipFill>
          <a:blip r:embed="rId5"/>
          <a:stretch/>
        </p:blipFill>
        <p:spPr bwMode="auto">
          <a:xfrm>
            <a:off x="6172200" y="2347429"/>
            <a:ext cx="2868864" cy="176631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530025"/>
          </a:xfrm>
        </p:spPr>
        <p:txBody>
          <a:bodyPr>
            <a:normAutofit fontScale="90000"/>
          </a:bodyPr>
          <a:lstStyle/>
          <a:p>
            <a:pPr>
              <a:defRPr/>
            </a:pPr>
            <a:r>
              <a:rPr lang="en-US" sz="4400" b="0" i="1"/>
              <a:t>3. </a:t>
            </a:r>
            <a:r>
              <a:rPr lang="en-US" i="1"/>
              <a:t>CIU </a:t>
            </a:r>
            <a:r>
              <a:rPr lang="en-US" sz="4400" b="0" i="1"/>
              <a:t>CIU </a:t>
            </a:r>
            <a:br>
              <a:rPr lang="en-GB"/>
            </a:br>
            <a:r>
              <a:rPr lang="en-US"/>
              <a:t> </a:t>
            </a:r>
            <a:endParaRPr/>
          </a:p>
        </p:txBody>
      </p:sp>
      <p:sp>
        <p:nvSpPr>
          <p:cNvPr id="3" name="Content Placeholder 2"/>
          <p:cNvSpPr>
            <a:spLocks noGrp="1"/>
          </p:cNvSpPr>
          <p:nvPr>
            <p:ph idx="1"/>
          </p:nvPr>
        </p:nvSpPr>
        <p:spPr bwMode="auto">
          <a:xfrm>
            <a:off x="1425305" y="2113092"/>
            <a:ext cx="5881455" cy="3577473"/>
          </a:xfrm>
        </p:spPr>
        <p:txBody>
          <a:bodyPr vert="horz" lIns="91440" tIns="45720" rIns="91440" bIns="45720" rtlCol="0" anchor="t">
            <a:normAutofit/>
          </a:bodyPr>
          <a:lstStyle/>
          <a:p>
            <a:pPr marL="0" indent="0" algn="just">
              <a:buNone/>
              <a:defRPr/>
            </a:pPr>
            <a:r>
              <a:rPr lang="en-US" sz="1800" dirty="0">
                <a:latin typeface="Calibri Light"/>
                <a:cs typeface="Calibri Light"/>
              </a:rPr>
              <a:t>The corporate story of the </a:t>
            </a:r>
            <a:r>
              <a:rPr lang="en-US" sz="1800" dirty="0" err="1">
                <a:latin typeface="Calibri Light"/>
                <a:cs typeface="Calibri Light"/>
              </a:rPr>
              <a:t>Ciù</a:t>
            </a:r>
            <a:r>
              <a:rPr lang="en-US" sz="1800" dirty="0">
                <a:latin typeface="Calibri Light"/>
                <a:cs typeface="Calibri Light"/>
              </a:rPr>
              <a:t> </a:t>
            </a:r>
            <a:r>
              <a:rPr lang="en-US" sz="1800" dirty="0" err="1">
                <a:latin typeface="Calibri Light"/>
                <a:cs typeface="Calibri Light"/>
              </a:rPr>
              <a:t>Ciù</a:t>
            </a:r>
            <a:r>
              <a:rPr lang="en-US" sz="1800" dirty="0">
                <a:latin typeface="Calibri Light"/>
                <a:cs typeface="Calibri Light"/>
              </a:rPr>
              <a:t> winery took the form of an autobiography of its founder (corporate autobiography). The corporate autobiography is the life story of the founder of a company, told by himself, in which the family story tends to overlap until to the identification with the story of the company and where this life story is not a simple chronicle of facts but contains an ethical aspect and a vision. Therefore, not an impersonal story, proper to the organizational stories, but a life story; not a story told by a third person, such as a biography is, but a more empathic and personal count of a life in first person; not a simple chronology of facts but a description of the emotions and passions that accompanied them.</a:t>
            </a:r>
            <a:endParaRPr lang="it-IT" dirty="0">
              <a:latin typeface="Calibri Light"/>
              <a:cs typeface="Calibri Light"/>
            </a:endParaRPr>
          </a:p>
        </p:txBody>
      </p:sp>
      <p:sp>
        <p:nvSpPr>
          <p:cNvPr id="4" name="TextBox 3"/>
          <p:cNvSpPr txBox="1"/>
          <p:nvPr/>
        </p:nvSpPr>
        <p:spPr bwMode="auto">
          <a:xfrm>
            <a:off x="1425305" y="1167435"/>
            <a:ext cx="8748963" cy="923330"/>
          </a:xfrm>
          <a:prstGeom prst="rect">
            <a:avLst/>
          </a:prstGeom>
          <a:noFill/>
        </p:spPr>
        <p:txBody>
          <a:bodyPr wrap="square" rtlCol="0">
            <a:spAutoFit/>
          </a:bodyPr>
          <a:lstStyle/>
          <a:p>
            <a:pPr>
              <a:defRPr/>
            </a:pPr>
            <a:r>
              <a:rPr lang="en-US" dirty="0"/>
              <a:t>Country: Italy</a:t>
            </a:r>
            <a:endParaRPr dirty="0"/>
          </a:p>
          <a:p>
            <a:pPr>
              <a:defRPr/>
            </a:pPr>
            <a:r>
              <a:rPr lang="en-US" dirty="0"/>
              <a:t>Type of business: </a:t>
            </a:r>
            <a:r>
              <a:rPr lang="en-GB" dirty="0"/>
              <a:t>Winery</a:t>
            </a:r>
          </a:p>
          <a:p>
            <a:pPr>
              <a:defRPr/>
            </a:pPr>
            <a:r>
              <a:rPr lang="en-GB" dirty="0"/>
              <a:t>Type of activity: </a:t>
            </a:r>
            <a:r>
              <a:rPr lang="en-US" dirty="0"/>
              <a:t>Corporate autobiography</a:t>
            </a:r>
            <a:endParaRPr dirty="0"/>
          </a:p>
        </p:txBody>
      </p:sp>
      <p:sp>
        <p:nvSpPr>
          <p:cNvPr id="5" name="TextBox 4"/>
          <p:cNvSpPr txBox="1"/>
          <p:nvPr/>
        </p:nvSpPr>
        <p:spPr bwMode="auto">
          <a:xfrm>
            <a:off x="1371600" y="5566611"/>
            <a:ext cx="9448799" cy="923330"/>
          </a:xfrm>
          <a:prstGeom prst="rect">
            <a:avLst/>
          </a:prstGeom>
          <a:noFill/>
        </p:spPr>
        <p:txBody>
          <a:bodyPr wrap="square" rtlCol="0">
            <a:spAutoFit/>
          </a:bodyPr>
          <a:lstStyle/>
          <a:p>
            <a:pPr>
              <a:defRPr/>
            </a:pPr>
            <a:r>
              <a:rPr lang="en-US" dirty="0"/>
              <a:t>Website:	</a:t>
            </a:r>
            <a:r>
              <a:rPr lang="en-US" u="sng" dirty="0">
                <a:hlinkClick r:id="rId2" tooltip="http://www.ciuciuvini.it/"/>
              </a:rPr>
              <a:t>www.ciuciuvini.it</a:t>
            </a:r>
            <a:r>
              <a:rPr lang="en-US" dirty="0"/>
              <a:t> </a:t>
            </a:r>
            <a:endParaRPr dirty="0"/>
          </a:p>
          <a:p>
            <a:pPr>
              <a:defRPr/>
            </a:pPr>
            <a:endParaRPr lang="en-US" dirty="0"/>
          </a:p>
          <a:p>
            <a:pPr>
              <a:defRPr/>
            </a:pP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8194090" y="2124034"/>
            <a:ext cx="2392190" cy="3098272"/>
          </a:xfrm>
          <a:prstGeom prst="rect">
            <a:avLst/>
          </a:prstGeom>
          <a:ln w="127000" cap="rnd">
            <a:solidFill>
              <a:srgbClr val="FFFFFF"/>
            </a:solidFill>
          </a:ln>
          <a:effectLst>
            <a:outerShdw blurRad="76200" dist="95250" dir="10500000" sx="97000" sy="23000" kx="900000" algn="br" rotWithShape="0">
              <a:srgbClr val="000000">
                <a:alpha val="20000"/>
              </a:srgbClr>
            </a:outerShdw>
          </a:effectLst>
        </p:spPr>
      </p:pic>
      <p:pic>
        <p:nvPicPr>
          <p:cNvPr id="9" name="Picture 8"/>
          <p:cNvPicPr>
            <a:picLocks noChangeAspect="1"/>
          </p:cNvPicPr>
          <p:nvPr/>
        </p:nvPicPr>
        <p:blipFill>
          <a:blip r:embed="rId4"/>
          <a:stretch/>
        </p:blipFill>
        <p:spPr bwMode="auto">
          <a:xfrm>
            <a:off x="8451212" y="533400"/>
            <a:ext cx="2521588" cy="14557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530025"/>
          </a:xfrm>
        </p:spPr>
        <p:txBody>
          <a:bodyPr>
            <a:normAutofit fontScale="90000"/>
          </a:bodyPr>
          <a:lstStyle/>
          <a:p>
            <a:pPr>
              <a:defRPr/>
            </a:pPr>
            <a:r>
              <a:rPr lang="en-US" sz="4400" b="0" i="1"/>
              <a:t>3. CIU CIU </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44528" y="2141538"/>
            <a:ext cx="9601200" cy="3577473"/>
          </a:xfrm>
        </p:spPr>
        <p:txBody>
          <a:bodyPr vert="horz" lIns="91440" tIns="45720" rIns="91440" bIns="45720" rtlCol="0" anchor="t">
            <a:noAutofit/>
          </a:bodyPr>
          <a:lstStyle/>
          <a:p>
            <a:pPr marL="0" indent="0" algn="just">
              <a:buNone/>
              <a:defRPr/>
            </a:pPr>
            <a:r>
              <a:rPr lang="en-US" sz="1800" dirty="0">
                <a:latin typeface="Calibri Light"/>
                <a:cs typeface="Calibri Light"/>
              </a:rPr>
              <a:t>The impact of the book can be summarized in five points: </a:t>
            </a:r>
            <a:endParaRPr dirty="0"/>
          </a:p>
          <a:p>
            <a:pPr algn="just">
              <a:lnSpc>
                <a:spcPct val="70000"/>
              </a:lnSpc>
              <a:spcAft>
                <a:spcPts val="0"/>
              </a:spcAft>
              <a:buFont typeface="Wingdings"/>
              <a:buChar char="§"/>
              <a:defRPr/>
            </a:pPr>
            <a:r>
              <a:rPr lang="en-US" sz="1800" b="1" dirty="0">
                <a:latin typeface="Calibri Light"/>
                <a:cs typeface="Calibri Light"/>
              </a:rPr>
              <a:t>A celebratory function</a:t>
            </a:r>
            <a:r>
              <a:rPr lang="en-US" sz="1800" dirty="0">
                <a:latin typeface="Calibri Light"/>
                <a:cs typeface="Calibri Light"/>
              </a:rPr>
              <a:t>. The book official presentation which took place at </a:t>
            </a:r>
            <a:r>
              <a:rPr lang="en-US" sz="1800" dirty="0" err="1">
                <a:latin typeface="Calibri Light"/>
                <a:cs typeface="Calibri Light"/>
              </a:rPr>
              <a:t>Offida's</a:t>
            </a:r>
            <a:r>
              <a:rPr lang="en-US" sz="1800" dirty="0">
                <a:latin typeface="Calibri Light"/>
                <a:cs typeface="Calibri Light"/>
              </a:rPr>
              <a:t> </a:t>
            </a:r>
            <a:r>
              <a:rPr lang="en-US" sz="1800" dirty="0" err="1">
                <a:latin typeface="Calibri Light"/>
                <a:cs typeface="Calibri Light"/>
              </a:rPr>
              <a:t>Serpente</a:t>
            </a:r>
            <a:r>
              <a:rPr lang="en-US" sz="1800" dirty="0">
                <a:latin typeface="Calibri Light"/>
                <a:cs typeface="Calibri Light"/>
              </a:rPr>
              <a:t> </a:t>
            </a:r>
            <a:r>
              <a:rPr lang="en-US" sz="1800" dirty="0" err="1">
                <a:latin typeface="Calibri Light"/>
                <a:cs typeface="Calibri Light"/>
              </a:rPr>
              <a:t>Aureo</a:t>
            </a:r>
            <a:r>
              <a:rPr lang="en-US" sz="1800" dirty="0">
                <a:latin typeface="Calibri Light"/>
                <a:cs typeface="Calibri Light"/>
              </a:rPr>
              <a:t> theatre on June 27, 2015, in front of an audience of about 400 people, including city and regional authorities, immediately carried out a celebratory function of the company's founder. </a:t>
            </a:r>
            <a:endParaRPr dirty="0"/>
          </a:p>
          <a:p>
            <a:pPr algn="just">
              <a:lnSpc>
                <a:spcPct val="70000"/>
              </a:lnSpc>
              <a:spcAft>
                <a:spcPts val="0"/>
              </a:spcAft>
              <a:buFont typeface="Wingdings"/>
              <a:buChar char="§"/>
              <a:defRPr/>
            </a:pPr>
            <a:r>
              <a:rPr lang="en-US" sz="1800" b="1" dirty="0">
                <a:latin typeface="Calibri Light"/>
                <a:cs typeface="Calibri Light"/>
              </a:rPr>
              <a:t>Community building</a:t>
            </a:r>
            <a:r>
              <a:rPr lang="en-US" sz="1800" dirty="0">
                <a:latin typeface="Calibri Light"/>
                <a:cs typeface="Calibri Light"/>
              </a:rPr>
              <a:t>. The publication of the </a:t>
            </a:r>
            <a:r>
              <a:rPr lang="en-US" sz="1800" dirty="0" err="1">
                <a:latin typeface="Calibri Light"/>
                <a:cs typeface="Calibri Light"/>
              </a:rPr>
              <a:t>Natalino</a:t>
            </a:r>
            <a:r>
              <a:rPr lang="en-US" sz="1800" dirty="0">
                <a:latin typeface="Calibri Light"/>
                <a:cs typeface="Calibri Light"/>
              </a:rPr>
              <a:t> </a:t>
            </a:r>
            <a:r>
              <a:rPr lang="en-US" sz="1800" dirty="0" err="1">
                <a:latin typeface="Calibri Light"/>
                <a:cs typeface="Calibri Light"/>
              </a:rPr>
              <a:t>Bartolomei</a:t>
            </a:r>
            <a:r>
              <a:rPr lang="en-US" sz="1800" dirty="0">
                <a:latin typeface="Calibri Light"/>
                <a:cs typeface="Calibri Light"/>
              </a:rPr>
              <a:t> autobiography was an opportunity for many company employees, especially young people, to learn about the company's history and the values on which it is based. Content generation for company communication. </a:t>
            </a:r>
            <a:endParaRPr dirty="0"/>
          </a:p>
          <a:p>
            <a:pPr algn="just">
              <a:lnSpc>
                <a:spcPct val="70000"/>
              </a:lnSpc>
              <a:spcAft>
                <a:spcPts val="0"/>
              </a:spcAft>
              <a:buFont typeface="Wingdings"/>
              <a:buChar char="§"/>
              <a:defRPr/>
            </a:pPr>
            <a:r>
              <a:rPr lang="en-US" sz="1800" dirty="0">
                <a:latin typeface="Calibri Light"/>
                <a:cs typeface="Calibri Light"/>
              </a:rPr>
              <a:t>The autobiography of the founder was also an opportunity to offer </a:t>
            </a:r>
            <a:r>
              <a:rPr lang="en-US" sz="1800" b="1" dirty="0">
                <a:latin typeface="Calibri Light"/>
                <a:cs typeface="Calibri Light"/>
              </a:rPr>
              <a:t>original content </a:t>
            </a:r>
            <a:r>
              <a:rPr lang="en-US" sz="1800" dirty="0">
                <a:latin typeface="Calibri Light"/>
                <a:cs typeface="Calibri Light"/>
              </a:rPr>
              <a:t>for digital corporate communication which, in the case of </a:t>
            </a:r>
            <a:r>
              <a:rPr lang="en-US" sz="1800" dirty="0" err="1">
                <a:latin typeface="Calibri Light"/>
                <a:cs typeface="Calibri Light"/>
              </a:rPr>
              <a:t>Ciù</a:t>
            </a:r>
            <a:r>
              <a:rPr lang="en-US" sz="1800" dirty="0">
                <a:latin typeface="Calibri Light"/>
                <a:cs typeface="Calibri Light"/>
              </a:rPr>
              <a:t> </a:t>
            </a:r>
            <a:r>
              <a:rPr lang="en-US" sz="1800" dirty="0" err="1">
                <a:latin typeface="Calibri Light"/>
                <a:cs typeface="Calibri Light"/>
              </a:rPr>
              <a:t>Ciù</a:t>
            </a:r>
            <a:r>
              <a:rPr lang="en-US" sz="1800" dirty="0">
                <a:latin typeface="Calibri Light"/>
                <a:cs typeface="Calibri Light"/>
              </a:rPr>
              <a:t>, is realized through a website and social media. </a:t>
            </a:r>
            <a:endParaRPr dirty="0"/>
          </a:p>
          <a:p>
            <a:pPr algn="just">
              <a:lnSpc>
                <a:spcPct val="70000"/>
              </a:lnSpc>
              <a:spcAft>
                <a:spcPts val="0"/>
              </a:spcAft>
              <a:buFont typeface="Wingdings"/>
              <a:buChar char="§"/>
              <a:defRPr/>
            </a:pPr>
            <a:r>
              <a:rPr lang="en-US" sz="1800" b="1" dirty="0">
                <a:latin typeface="Calibri Light"/>
                <a:cs typeface="Calibri Light"/>
              </a:rPr>
              <a:t>Strengthening corporate identity</a:t>
            </a:r>
            <a:r>
              <a:rPr lang="en-US" sz="1800" dirty="0">
                <a:latin typeface="Calibri Light"/>
                <a:cs typeface="Calibri Light"/>
              </a:rPr>
              <a:t>. It is no coincidence that the positive experience of the book has generated in </a:t>
            </a:r>
            <a:r>
              <a:rPr lang="en-US" sz="1800" dirty="0" err="1">
                <a:latin typeface="Calibri Light"/>
                <a:cs typeface="Calibri Light"/>
              </a:rPr>
              <a:t>Ciù</a:t>
            </a:r>
            <a:r>
              <a:rPr lang="en-US" sz="1800" dirty="0">
                <a:latin typeface="Calibri Light"/>
                <a:cs typeface="Calibri Light"/>
              </a:rPr>
              <a:t> </a:t>
            </a:r>
            <a:r>
              <a:rPr lang="en-US" sz="1800" dirty="0" err="1">
                <a:latin typeface="Calibri Light"/>
                <a:cs typeface="Calibri Light"/>
              </a:rPr>
              <a:t>Ciù</a:t>
            </a:r>
            <a:r>
              <a:rPr lang="en-US" sz="1800" dirty="0">
                <a:latin typeface="Calibri Light"/>
                <a:cs typeface="Calibri Light"/>
              </a:rPr>
              <a:t> </a:t>
            </a:r>
            <a:r>
              <a:rPr lang="en-US" sz="1800" dirty="0" err="1">
                <a:latin typeface="Calibri Light"/>
                <a:cs typeface="Calibri Light"/>
              </a:rPr>
              <a:t>Vini</a:t>
            </a:r>
            <a:r>
              <a:rPr lang="en-US" sz="1800" dirty="0">
                <a:latin typeface="Calibri Light"/>
                <a:cs typeface="Calibri Light"/>
              </a:rPr>
              <a:t> a new and more lively interest in the rural history of its territory. An interest thanks to which the company decided to invest in innovative heritage marketing projects. </a:t>
            </a:r>
            <a:endParaRPr dirty="0"/>
          </a:p>
          <a:p>
            <a:pPr algn="just">
              <a:lnSpc>
                <a:spcPct val="70000"/>
              </a:lnSpc>
              <a:spcAft>
                <a:spcPts val="0"/>
              </a:spcAft>
              <a:buFont typeface="Wingdings"/>
              <a:buChar char="§"/>
              <a:defRPr/>
            </a:pPr>
            <a:r>
              <a:rPr lang="en-US" sz="1800" b="1" dirty="0">
                <a:latin typeface="Calibri Light"/>
                <a:cs typeface="Calibri Light"/>
              </a:rPr>
              <a:t>Promotion of the territory</a:t>
            </a:r>
            <a:r>
              <a:rPr lang="en-US" sz="1800" dirty="0">
                <a:latin typeface="Calibri Light"/>
                <a:cs typeface="Calibri Light"/>
              </a:rPr>
              <a:t>. It was this discovery of an "exotic" and rural civilization, such as the sharecropping civilization, that generated a new interest in the territory in which the story is set.</a:t>
            </a:r>
            <a:endParaRPr lang="it-IT" sz="1800" dirty="0">
              <a:latin typeface="Calibri Light"/>
              <a:cs typeface="Calibri Light"/>
            </a:endParaRPr>
          </a:p>
        </p:txBody>
      </p:sp>
      <p:sp>
        <p:nvSpPr>
          <p:cNvPr id="4" name="TextBox 3"/>
          <p:cNvSpPr txBox="1"/>
          <p:nvPr/>
        </p:nvSpPr>
        <p:spPr bwMode="auto">
          <a:xfrm>
            <a:off x="1485900" y="1219199"/>
            <a:ext cx="8748963" cy="923330"/>
          </a:xfrm>
          <a:prstGeom prst="rect">
            <a:avLst/>
          </a:prstGeom>
          <a:noFill/>
        </p:spPr>
        <p:txBody>
          <a:bodyPr wrap="square" rtlCol="0">
            <a:spAutoFit/>
          </a:bodyPr>
          <a:lstStyle/>
          <a:p>
            <a:pPr>
              <a:defRPr/>
            </a:pPr>
            <a:r>
              <a:rPr lang="en-US" dirty="0"/>
              <a:t>Country: Italy</a:t>
            </a:r>
          </a:p>
          <a:p>
            <a:pPr>
              <a:defRPr/>
            </a:pPr>
            <a:r>
              <a:rPr lang="en-US" dirty="0"/>
              <a:t>Type of business: Winery</a:t>
            </a:r>
          </a:p>
          <a:p>
            <a:pPr>
              <a:defRPr/>
            </a:pPr>
            <a:r>
              <a:rPr lang="en-US" dirty="0"/>
              <a:t>Type of activity: Corporate autobiography</a:t>
            </a:r>
          </a:p>
        </p:txBody>
      </p:sp>
      <p:sp>
        <p:nvSpPr>
          <p:cNvPr id="5" name="TextBox 4"/>
          <p:cNvSpPr txBox="1"/>
          <p:nvPr/>
        </p:nvSpPr>
        <p:spPr bwMode="auto">
          <a:xfrm>
            <a:off x="2732145" y="5733256"/>
            <a:ext cx="9448799" cy="646331"/>
          </a:xfrm>
          <a:prstGeom prst="rect">
            <a:avLst/>
          </a:prstGeom>
          <a:noFill/>
        </p:spPr>
        <p:txBody>
          <a:bodyPr wrap="square" rtlCol="0">
            <a:spAutoFit/>
          </a:bodyPr>
          <a:lstStyle/>
          <a:p>
            <a:pPr>
              <a:defRPr/>
            </a:pPr>
            <a:r>
              <a:rPr lang="en-US" dirty="0"/>
              <a:t>Website	www.</a:t>
            </a:r>
            <a:r>
              <a:rPr lang="en-US" u="sng" dirty="0">
                <a:hlinkClick r:id="rId2" tooltip="http://www.ciuciuvini.it/"/>
              </a:rPr>
              <a:t>ciuciuvini</a:t>
            </a:r>
            <a:r>
              <a:rPr lang="en-US" dirty="0"/>
              <a:t>.it</a:t>
            </a:r>
            <a:endParaRPr dirty="0"/>
          </a:p>
          <a:p>
            <a:pPr>
              <a:defRPr/>
            </a:pPr>
            <a:r>
              <a:rPr lang="en-US" dirty="0"/>
              <a:t>  </a:t>
            </a:r>
            <a:endParaRPr dirty="0"/>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9" name="Picture 8"/>
          <p:cNvPicPr>
            <a:picLocks noChangeAspect="1"/>
          </p:cNvPicPr>
          <p:nvPr/>
        </p:nvPicPr>
        <p:blipFill>
          <a:blip r:embed="rId3"/>
          <a:stretch/>
        </p:blipFill>
        <p:spPr bwMode="auto">
          <a:xfrm>
            <a:off x="8451212" y="533400"/>
            <a:ext cx="2521588" cy="145573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371600" y="685800"/>
            <a:ext cx="9601200" cy="530025"/>
          </a:xfrm>
        </p:spPr>
        <p:txBody>
          <a:bodyPr>
            <a:normAutofit fontScale="90000"/>
          </a:bodyPr>
          <a:lstStyle/>
          <a:p>
            <a:pPr>
              <a:defRPr/>
            </a:pPr>
            <a:r>
              <a:rPr lang="en-US" sz="4400" b="0" i="1"/>
              <a:t>3. CIU CIU </a:t>
            </a:r>
            <a:br>
              <a:rPr lang="en-GB" sz="4400" b="0" i="0">
                <a:solidFill>
                  <a:schemeClr val="tx2">
                    <a:lumMod val="10000"/>
                  </a:schemeClr>
                </a:solidFill>
              </a:rPr>
            </a:br>
            <a:r>
              <a:rPr lang="en-US">
                <a:solidFill>
                  <a:schemeClr val="tx2">
                    <a:lumMod val="10000"/>
                  </a:schemeClr>
                </a:solidFill>
              </a:rPr>
              <a:t> </a:t>
            </a:r>
            <a:endParaRPr/>
          </a:p>
        </p:txBody>
      </p:sp>
      <p:sp>
        <p:nvSpPr>
          <p:cNvPr id="3" name="Content Placeholder 2"/>
          <p:cNvSpPr>
            <a:spLocks noGrp="1"/>
          </p:cNvSpPr>
          <p:nvPr>
            <p:ph idx="1"/>
          </p:nvPr>
        </p:nvSpPr>
        <p:spPr bwMode="auto">
          <a:xfrm>
            <a:off x="1358901" y="2147901"/>
            <a:ext cx="9665367" cy="3577473"/>
          </a:xfrm>
        </p:spPr>
        <p:txBody>
          <a:bodyPr>
            <a:normAutofit/>
          </a:bodyPr>
          <a:lstStyle/>
          <a:p>
            <a:pPr marL="73152" indent="0" algn="just">
              <a:lnSpc>
                <a:spcPct val="107000"/>
              </a:lnSpc>
              <a:buNone/>
              <a:defRPr/>
            </a:pPr>
            <a:r>
              <a:rPr lang="en-GB" sz="1800" dirty="0">
                <a:latin typeface="Calibri Light"/>
                <a:cs typeface="Calibri Light"/>
              </a:rPr>
              <a:t>The aim of using Heritage Marketing was to promote tourism and wine. The second reason is that they would like to offer tourists (especially foreigners) not only a beautiful place to visit and a good wine to taste but something that helps them to understand profoundly Italian culture, identity and story. </a:t>
            </a:r>
            <a:r>
              <a:rPr lang="en-GB" sz="1800" dirty="0" err="1">
                <a:latin typeface="Calibri Light"/>
                <a:cs typeface="Calibri Light"/>
              </a:rPr>
              <a:t>Mezzadria</a:t>
            </a:r>
            <a:r>
              <a:rPr lang="en-GB" sz="1800" dirty="0">
                <a:latin typeface="Calibri Light"/>
                <a:cs typeface="Calibri Light"/>
              </a:rPr>
              <a:t> Stories, in this sense, it is a kind of “key” trough which they can understand the landscape, local products and wine, their work-ethic and, perhaps, CIU CIU’s character. In short, the company would like to offer them an opportunity to experience Marche in an authentical way</a:t>
            </a:r>
            <a:r>
              <a:rPr lang="en-GB" sz="1800" dirty="0">
                <a:solidFill>
                  <a:srgbClr val="000000"/>
                </a:solidFill>
                <a:latin typeface="Calibri Light"/>
                <a:ea typeface="Calibri"/>
                <a:cs typeface="Calibri Light"/>
              </a:rPr>
              <a:t>.</a:t>
            </a:r>
            <a:endParaRPr sz="1800" dirty="0">
              <a:latin typeface="Calibri Light"/>
              <a:ea typeface="Calibri"/>
              <a:cs typeface="Calibri Light"/>
            </a:endParaRPr>
          </a:p>
        </p:txBody>
      </p:sp>
      <p:sp>
        <p:nvSpPr>
          <p:cNvPr id="4" name="TextBox 3"/>
          <p:cNvSpPr txBox="1"/>
          <p:nvPr/>
        </p:nvSpPr>
        <p:spPr bwMode="auto">
          <a:xfrm>
            <a:off x="1394996" y="1215825"/>
            <a:ext cx="8748963" cy="923330"/>
          </a:xfrm>
          <a:prstGeom prst="rect">
            <a:avLst/>
          </a:prstGeom>
          <a:noFill/>
        </p:spPr>
        <p:txBody>
          <a:bodyPr wrap="square" rtlCol="0">
            <a:spAutoFit/>
          </a:bodyPr>
          <a:lstStyle/>
          <a:p>
            <a:pPr>
              <a:defRPr/>
            </a:pPr>
            <a:r>
              <a:rPr lang="en-US" dirty="0"/>
              <a:t>Country: Italy</a:t>
            </a:r>
          </a:p>
          <a:p>
            <a:pPr>
              <a:defRPr/>
            </a:pPr>
            <a:r>
              <a:rPr lang="en-US" dirty="0"/>
              <a:t>Type of business: Winery</a:t>
            </a:r>
          </a:p>
          <a:p>
            <a:pPr>
              <a:defRPr/>
            </a:pPr>
            <a:r>
              <a:rPr lang="en-US" dirty="0"/>
              <a:t>Type of activity: Corporate autobiography</a:t>
            </a:r>
          </a:p>
        </p:txBody>
      </p:sp>
      <p:sp>
        <p:nvSpPr>
          <p:cNvPr id="5" name="TextBox 4"/>
          <p:cNvSpPr txBox="1"/>
          <p:nvPr/>
        </p:nvSpPr>
        <p:spPr bwMode="auto">
          <a:xfrm>
            <a:off x="1384300" y="5566611"/>
            <a:ext cx="9448799" cy="646331"/>
          </a:xfrm>
          <a:prstGeom prst="rect">
            <a:avLst/>
          </a:prstGeom>
          <a:noFill/>
        </p:spPr>
        <p:txBody>
          <a:bodyPr wrap="square" rtlCol="0">
            <a:spAutoFit/>
          </a:bodyPr>
          <a:lstStyle/>
          <a:p>
            <a:pPr>
              <a:defRPr/>
            </a:pPr>
            <a:r>
              <a:rPr lang="en-US"/>
              <a:t>Website	www.</a:t>
            </a:r>
            <a:r>
              <a:rPr lang="en-US" u="sng">
                <a:hlinkClick r:id="rId2" tooltip="http://www.ciuciuvini.it/"/>
              </a:rPr>
              <a:t>ciuciuvini</a:t>
            </a:r>
            <a:r>
              <a:rPr lang="en-US"/>
              <a:t>.it</a:t>
            </a:r>
            <a:endParaRPr/>
          </a:p>
          <a:p>
            <a:pPr>
              <a:defRPr/>
            </a:pPr>
            <a:r>
              <a:rPr lang="en-US"/>
              <a:t>  </a:t>
            </a:r>
            <a:endParaRPr/>
          </a:p>
        </p:txBody>
      </p:sp>
      <p:sp>
        <p:nvSpPr>
          <p:cNvPr id="6" name="Rettangolo 4"/>
          <p:cNvSpPr/>
          <p:nvPr/>
        </p:nvSpPr>
        <p:spPr bwMode="auto">
          <a:xfrm>
            <a:off x="5342021" y="5971457"/>
            <a:ext cx="5694947" cy="601318"/>
          </a:xfrm>
          <a:prstGeom prst="rect">
            <a:avLst/>
          </a:prstGeom>
        </p:spPr>
        <p:txBody>
          <a:bodyPr wrap="square">
            <a:spAutoFit/>
          </a:bodyPr>
          <a:lstStyle/>
          <a:p>
            <a:pPr algn="r">
              <a:lnSpc>
                <a:spcPct val="114999"/>
              </a:lnSpc>
              <a:spcAft>
                <a:spcPts val="0"/>
              </a:spcAft>
              <a:defRPr/>
            </a:pPr>
            <a:r>
              <a:rPr lang="it-IT" sz="1050" b="1">
                <a:solidFill>
                  <a:srgbClr val="F9B32E"/>
                </a:solidFill>
                <a:latin typeface="Rokkitt Light"/>
                <a:ea typeface="Roboto Light"/>
              </a:rPr>
              <a:t>MARHER - </a:t>
            </a:r>
            <a:r>
              <a:rPr lang="en-US" sz="1050" b="1">
                <a:solidFill>
                  <a:srgbClr val="F9B32E"/>
                </a:solidFill>
                <a:latin typeface="Rokkitt Light"/>
                <a:ea typeface="Roboto Light"/>
                <a:cs typeface="Calibri"/>
              </a:rPr>
              <a:t>Heritage Marketing for competitiveness of Europe in the global market</a:t>
            </a:r>
            <a:endParaRPr lang="it-IT" sz="1050" b="1">
              <a:solidFill>
                <a:srgbClr val="F9B32E"/>
              </a:solidFill>
              <a:latin typeface="Rokkitt Light"/>
              <a:ea typeface="Roboto Light"/>
            </a:endParaRPr>
          </a:p>
          <a:p>
            <a:pPr lvl="0" algn="r">
              <a:defRPr/>
            </a:pPr>
            <a:r>
              <a:rPr lang="it-IT" sz="1050" b="1">
                <a:solidFill>
                  <a:srgbClr val="F9B32E"/>
                </a:solidFill>
                <a:latin typeface="Rokkitt Light"/>
                <a:ea typeface="Roboto Light"/>
              </a:rPr>
              <a:t>Project Reference Number: 2019-1-DK01-KA202-060273 </a:t>
            </a:r>
            <a:endParaRPr/>
          </a:p>
          <a:p>
            <a:pPr lvl="0" algn="r">
              <a:defRPr/>
            </a:pPr>
            <a:r>
              <a:rPr lang="en-US" sz="1050" b="1">
                <a:solidFill>
                  <a:srgbClr val="F9B32E"/>
                </a:solidFill>
                <a:latin typeface="Rokkitt Light"/>
                <a:ea typeface="Roboto Light"/>
              </a:rPr>
              <a:t>Key Action 2 - Cooperation for innovation and the exchange of good practices</a:t>
            </a:r>
            <a:endParaRPr lang="it-IT" sz="1050" b="1">
              <a:solidFill>
                <a:srgbClr val="F9B32E"/>
              </a:solidFill>
              <a:latin typeface="Rokkitt Light"/>
              <a:ea typeface="Roboto Light"/>
            </a:endParaRPr>
          </a:p>
        </p:txBody>
      </p:sp>
      <p:pic>
        <p:nvPicPr>
          <p:cNvPr id="8" name="Picture 7"/>
          <p:cNvPicPr>
            <a:picLocks noChangeAspect="1"/>
          </p:cNvPicPr>
          <p:nvPr/>
        </p:nvPicPr>
        <p:blipFill>
          <a:blip r:embed="rId3"/>
          <a:stretch/>
        </p:blipFill>
        <p:spPr bwMode="auto">
          <a:xfrm>
            <a:off x="8451212" y="533400"/>
            <a:ext cx="2521588" cy="1455738"/>
          </a:xfrm>
          <a:prstGeom prst="rect">
            <a:avLst/>
          </a:prstGeom>
        </p:spPr>
      </p:pic>
      <p:pic>
        <p:nvPicPr>
          <p:cNvPr id="9" name="Picture 8"/>
          <p:cNvPicPr>
            <a:picLocks noChangeAspect="1"/>
          </p:cNvPicPr>
          <p:nvPr/>
        </p:nvPicPr>
        <p:blipFill>
          <a:blip r:embed="rId4"/>
          <a:stretch/>
        </p:blipFill>
        <p:spPr bwMode="auto">
          <a:xfrm>
            <a:off x="6252339" y="4012351"/>
            <a:ext cx="4568061" cy="1713023"/>
          </a:xfrm>
          <a:prstGeom prst="rect">
            <a:avLst/>
          </a:prstGeom>
        </p:spPr>
      </p:pic>
    </p:spTree>
  </p:cSld>
  <p:clrMapOvr>
    <a:masterClrMapping/>
  </p:clrMapOvr>
</p:sld>
</file>

<file path=ppt/theme/theme1.xml><?xml version="1.0" encoding="utf-8"?>
<a:theme xmlns:a="http://schemas.openxmlformats.org/drawingml/2006/main" name="Ritaglio">
  <a:themeElements>
    <a:clrScheme name="Marher">
      <a:dk1>
        <a:srgbClr val="2B1D01"/>
      </a:dk1>
      <a:lt1>
        <a:srgbClr val="FFFFFF"/>
      </a:lt1>
      <a:dk2>
        <a:srgbClr val="FDE1A9"/>
      </a:dk2>
      <a:lt2>
        <a:srgbClr val="FDEBC7"/>
      </a:lt2>
      <a:accent1>
        <a:srgbClr val="FBDB9B"/>
      </a:accent1>
      <a:accent2>
        <a:srgbClr val="FABD41"/>
      </a:accent2>
      <a:accent3>
        <a:srgbClr val="FDE4B2"/>
      </a:accent3>
      <a:accent4>
        <a:srgbClr val="674502"/>
      </a:accent4>
      <a:accent5>
        <a:srgbClr val="291B00"/>
      </a:accent5>
      <a:accent6>
        <a:srgbClr val="FBDB9B"/>
      </a:accent6>
      <a:hlink>
        <a:srgbClr val="002060"/>
      </a:hlink>
      <a:folHlink>
        <a:srgbClr val="0070C0"/>
      </a:folHlink>
    </a:clrScheme>
    <a:fontScheme name="Arial">
      <a:majorFont>
        <a:latin typeface="Arial"/>
        <a:ea typeface="Arial"/>
        <a:cs typeface="Arial"/>
      </a:majorFont>
      <a:minorFont>
        <a:latin typeface="Arial"/>
        <a:ea typeface="Arial"/>
        <a:cs typeface="Arial"/>
      </a:minorFont>
    </a:fontScheme>
    <a:fmtScheme name="Ritaglio">
      <a:fillStyleLst>
        <a:solidFill>
          <a:schemeClr val="phClr"/>
        </a:solidFill>
        <a:gradFill>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562</TotalTime>
  <Words>5592</Words>
  <Application>Microsoft Office PowerPoint</Application>
  <DocSecurity>0</DocSecurity>
  <PresentationFormat>Widescreen</PresentationFormat>
  <Paragraphs>339</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Franklin Gothic Book</vt:lpstr>
      <vt:lpstr>Rokkitt Light</vt:lpstr>
      <vt:lpstr>Segoe UI</vt:lpstr>
      <vt:lpstr>Wingdings</vt:lpstr>
      <vt:lpstr>Ritaglio</vt:lpstr>
      <vt:lpstr>PowerPoint Presentation</vt:lpstr>
      <vt:lpstr>PowerPoint Presentation</vt:lpstr>
      <vt:lpstr>1. Glass House  </vt:lpstr>
      <vt:lpstr>1. Glass House  </vt:lpstr>
      <vt:lpstr>2. Johannes Fog   </vt:lpstr>
      <vt:lpstr>2. Johannes Fog   </vt:lpstr>
      <vt:lpstr>3. CIU CIU   </vt:lpstr>
      <vt:lpstr>3. CIU CIU   </vt:lpstr>
      <vt:lpstr>3. CIU CIU   </vt:lpstr>
      <vt:lpstr>4. Museum of Broken  Relationships  </vt:lpstr>
      <vt:lpstr>4. Museum of Broken  Relationships  </vt:lpstr>
      <vt:lpstr>4. Museum of Broken  Relationships  </vt:lpstr>
      <vt:lpstr>4. Museum of Broken  Relationships  </vt:lpstr>
      <vt:lpstr>5. Little Bee Fresh  </vt:lpstr>
      <vt:lpstr>5. Little Bee Fresh  </vt:lpstr>
      <vt:lpstr>6. Rhanders  </vt:lpstr>
      <vt:lpstr>6. Rhanders  </vt:lpstr>
      <vt:lpstr>7. Inkaras  </vt:lpstr>
      <vt:lpstr>7. Inkaras  </vt:lpstr>
      <vt:lpstr>8. Pergale  </vt:lpstr>
      <vt:lpstr>8. Pergale  </vt:lpstr>
      <vt:lpstr>8. Pergale  </vt:lpstr>
      <vt:lpstr>9. Androuet  </vt:lpstr>
      <vt:lpstr>9. Androuet  </vt:lpstr>
      <vt:lpstr>9. Androuet  </vt:lpstr>
      <vt:lpstr>10.Dubuisson  </vt:lpstr>
      <vt:lpstr>10.Dubuisson  </vt:lpstr>
      <vt:lpstr>10.Dubuisson  </vt:lpstr>
      <vt:lpstr>11. Columbus  </vt:lpstr>
      <vt:lpstr>11. Columbus  </vt:lpstr>
      <vt:lpstr>12. Pinhais  </vt:lpstr>
      <vt:lpstr>12. Pinhais  </vt:lpstr>
      <vt:lpstr>Links: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Marko Nikolic</dc:creator>
  <cp:keywords/>
  <dc:description/>
  <cp:lastModifiedBy>Caterina  Bortolaso</cp:lastModifiedBy>
  <cp:revision>55</cp:revision>
  <dcterms:created xsi:type="dcterms:W3CDTF">2020-01-14T13:38:57Z</dcterms:created>
  <dcterms:modified xsi:type="dcterms:W3CDTF">2022-02-02T11:13:19Z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0x0101002EE11EA03F42424EB30E71B3930DF466</vt:lpwstr>
  </property>
</Properties>
</file>